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2.jpeg" ContentType="image/jpeg"/>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Lst>
  <p:sldSz cx="121793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1pPr>
    <a:lvl2pPr marL="0" marR="0" indent="4572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2pPr>
    <a:lvl3pPr marL="0" marR="0" indent="9144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3pPr>
    <a:lvl4pPr marL="0" marR="0" indent="13716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4pPr>
    <a:lvl5pPr marL="0" marR="0" indent="18288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5pPr>
    <a:lvl6pPr marL="0" marR="0" indent="22860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6pPr>
    <a:lvl7pPr marL="0" marR="0" indent="27432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7pPr>
    <a:lvl8pPr marL="0" marR="0" indent="32004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8pPr>
    <a:lvl9pPr marL="0" marR="0" indent="365760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FCA"/>
          </a:solidFill>
        </a:fill>
      </a:tcStyle>
    </a:wholeTbl>
    <a:band2H>
      <a:tcTxStyle b="def" i="def"/>
      <a:tcStyle>
        <a:tcBdr/>
        <a:fill>
          <a:solidFill>
            <a:srgbClr val="FFE8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4E5"/>
          </a:solidFill>
        </a:fill>
      </a:tcStyle>
    </a:wholeTbl>
    <a:band2H>
      <a:tcTxStyle b="def" i="def"/>
      <a:tcStyle>
        <a:tcBdr/>
        <a:fill>
          <a:solidFill>
            <a:srgbClr val="E6EB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27" name="Shape 127"/>
          <p:cNvSpPr/>
          <p:nvPr>
            <p:ph type="sldImg"/>
          </p:nvPr>
        </p:nvSpPr>
        <p:spPr>
          <a:xfrm>
            <a:off x="1143000" y="685800"/>
            <a:ext cx="4572000" cy="3429000"/>
          </a:xfrm>
          <a:prstGeom prst="rect">
            <a:avLst/>
          </a:prstGeom>
        </p:spPr>
        <p:txBody>
          <a:bodyPr/>
          <a:lstStyle/>
          <a:p>
            <a:pPr/>
          </a:p>
        </p:txBody>
      </p:sp>
      <p:sp>
        <p:nvSpPr>
          <p:cNvPr id="128" name="Shape 12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a:p>
        </p:txBody>
      </p:sp>
      <p:sp>
        <p:nvSpPr>
          <p:cNvPr id="161" name="Shape 161"/>
          <p:cNvSpPr/>
          <p:nvPr>
            <p:ph type="body" sz="quarter" idx="1"/>
          </p:nvPr>
        </p:nvSpPr>
        <p:spPr>
          <a:prstGeom prst="rect">
            <a:avLst/>
          </a:prstGeom>
        </p:spPr>
        <p:txBody>
          <a:bodyPr/>
          <a:lstStyle/>
          <a:p>
            <a:pPr defTabSz="457200">
              <a:spcBef>
                <a:spcPts val="0"/>
              </a:spcBef>
              <a:defRPr sz="2200">
                <a:latin typeface="Lucida Grande"/>
                <a:ea typeface="Lucida Grande"/>
                <a:cs typeface="Lucida Grande"/>
                <a:sym typeface="Lucida Grande"/>
              </a:defRPr>
            </a:pPr>
            <a:r>
              <a:t>How to decompose a system into objects. Nouns and verbs, real world objects etc.</a:t>
            </a:r>
          </a:p>
          <a:p>
            <a:pPr defTabSz="457200">
              <a:spcBef>
                <a:spcPts val="0"/>
              </a:spcBef>
              <a:defRPr sz="2200">
                <a:latin typeface="Lucida Grande"/>
                <a:ea typeface="Lucida Grande"/>
                <a:cs typeface="Lucida Grande"/>
                <a:sym typeface="Lucida Grande"/>
              </a:defRPr>
            </a:pPr>
            <a:r>
              <a:t>Substitutability S &lt;: 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defTabSz="457200">
              <a:spcBef>
                <a:spcPts val="0"/>
              </a:spcBef>
              <a:defRPr sz="2200">
                <a:latin typeface="Lucida Grande"/>
                <a:ea typeface="Lucida Grande"/>
                <a:cs typeface="Lucida Grande"/>
                <a:sym typeface="Lucida Grande"/>
              </a:defRPr>
            </a:pPr>
            <a:r>
              <a:t>“Designing object-oriented software is hard, and designing reusable object-oriented software is even harder. You must find pertinent objects, factor them into classes at the right granularity, define class interfaces and inheritance hierarchies, and establish key relationships among them. Your design should be specific to the problem at hand but also general enough to address future problems and requirements.”</a:t>
            </a:r>
          </a:p>
          <a:p>
            <a:pPr defTabSz="457200">
              <a:spcBef>
                <a:spcPts val="0"/>
              </a:spcBef>
              <a:defRPr sz="2200">
                <a:latin typeface="Lucida Grande"/>
                <a:ea typeface="Lucida Grande"/>
                <a:cs typeface="Lucida Grande"/>
                <a:sym typeface="Lucida Grande"/>
              </a:defRPr>
            </a:pPr>
          </a:p>
          <a:p>
            <a:pPr defTabSz="457200">
              <a:spcBef>
                <a:spcPts val="0"/>
              </a:spcBef>
              <a:defRPr sz="2200">
                <a:latin typeface="Lucida Grande"/>
                <a:ea typeface="Lucida Grande"/>
                <a:cs typeface="Lucida Grande"/>
                <a:sym typeface="Lucida Grande"/>
              </a:defRPr>
            </a:pPr>
            <a:r>
              <a:t>Excerpt From: Erich Gamma, Richard Helm, Ralph Johnson &amp; John M. Vlissides. “Design Patterns: Elements of Reusable Object-Oriented Software.”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defTabSz="457200">
              <a:spcBef>
                <a:spcPts val="0"/>
              </a:spcBef>
              <a:defRPr sz="2200">
                <a:latin typeface="Lucida Grande"/>
                <a:ea typeface="Lucida Grande"/>
                <a:cs typeface="Lucida Grande"/>
                <a:sym typeface="Lucida Grande"/>
              </a:defRPr>
            </a:pPr>
            <a:r>
              <a:t>“Creational design patterns abstract the instantiation process. They help make a system independent of how its objects are created, composed, and represented. A class creational pattern uses inheritance to vary the class that’s instantiated, whereas an object creational pattern will delegate instantiation to another object.”</a:t>
            </a:r>
          </a:p>
          <a:p>
            <a:pPr defTabSz="457200">
              <a:spcBef>
                <a:spcPts val="0"/>
              </a:spcBef>
              <a:defRPr sz="2200">
                <a:latin typeface="Lucida Grande"/>
                <a:ea typeface="Lucida Grande"/>
                <a:cs typeface="Lucida Grande"/>
                <a:sym typeface="Lucida Grande"/>
              </a:defRPr>
            </a:pPr>
          </a:p>
          <a:p>
            <a:pPr defTabSz="457200">
              <a:spcBef>
                <a:spcPts val="0"/>
              </a:spcBef>
              <a:defRPr sz="2200">
                <a:latin typeface="Lucida Grande"/>
                <a:ea typeface="Lucida Grande"/>
                <a:cs typeface="Lucida Grande"/>
                <a:sym typeface="Lucida Grande"/>
              </a:defRPr>
            </a:pPr>
            <a:r>
              <a:t>Excerpt From: Erich Gamma, Richard Helm, Ralph Johnson &amp; John M. Vlissides. “Design Patterns: Elements of Reusable Object-Oriented Software.”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marL="171450" indent="-171450">
              <a:spcBef>
                <a:spcPts val="0"/>
              </a:spcBef>
              <a:buSzPct val="100000"/>
              <a:buChar char="-"/>
              <a:defRPr>
                <a:latin typeface="Trebuchet MS"/>
                <a:ea typeface="Trebuchet MS"/>
                <a:cs typeface="Trebuchet MS"/>
                <a:sym typeface="Trebuchet MS"/>
              </a:defRPr>
            </a:pPr>
            <a:r>
              <a:t>The client doesn’t know which constructor to choose. Merely just looks like a bunch of strings, some don’t need to be filled and others do</a:t>
            </a:r>
          </a:p>
          <a:p>
            <a:pPr marL="171450" indent="-171450">
              <a:spcBef>
                <a:spcPts val="0"/>
              </a:spcBef>
              <a:buSzPct val="100000"/>
              <a:buChar char="-"/>
              <a:defRPr>
                <a:latin typeface="Trebuchet MS"/>
                <a:ea typeface="Trebuchet MS"/>
                <a:cs typeface="Trebuchet MS"/>
                <a:sym typeface="Trebuchet MS"/>
              </a:defRPr>
            </a:pPr>
            <a:r>
              <a:t>Second example means the client has knowledge about the internals of the class. Also, after construction the object is not ‘finished’ yet.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defTabSz="457200">
              <a:spcBef>
                <a:spcPts val="0"/>
              </a:spcBef>
              <a:defRPr sz="2200">
                <a:latin typeface="Lucida Grande"/>
                <a:ea typeface="Lucida Grande"/>
                <a:cs typeface="Lucida Grande"/>
                <a:sym typeface="Lucida Grande"/>
              </a:defRPr>
            </a:pPr>
            <a:r>
              <a:t>“Structural patterns are concerned with how classes and objects are composed to form larger structures. ”</a:t>
            </a:r>
          </a:p>
          <a:p>
            <a:pPr defTabSz="457200">
              <a:spcBef>
                <a:spcPts val="0"/>
              </a:spcBef>
              <a:defRPr sz="2200">
                <a:latin typeface="Lucida Grande"/>
                <a:ea typeface="Lucida Grande"/>
                <a:cs typeface="Lucida Grande"/>
                <a:sym typeface="Lucida Grande"/>
              </a:defRPr>
            </a:pPr>
          </a:p>
          <a:p>
            <a:pPr defTabSz="457200">
              <a:spcBef>
                <a:spcPts val="0"/>
              </a:spcBef>
              <a:defRPr sz="2200">
                <a:latin typeface="Lucida Grande"/>
                <a:ea typeface="Lucida Grande"/>
                <a:cs typeface="Lucida Grande"/>
                <a:sym typeface="Lucida Grande"/>
              </a:defRPr>
            </a:pPr>
            <a:r>
              <a:t>Excerpt From: Erich Gamma, Richard Helm, Ralph Johnson &amp; John M. Vlissides. “Design Patterns: Elements of Reusable Object-Oriented Software.” Apple Books. https://books.apple.com/us/book/design-patterns-elements-reusable-object-oriented-software/id401430102</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defTabSz="457200">
              <a:spcBef>
                <a:spcPts val="0"/>
              </a:spcBef>
              <a:defRPr sz="2200">
                <a:latin typeface="Lucida Grande"/>
                <a:ea typeface="Lucida Grande"/>
                <a:cs typeface="Lucida Grande"/>
                <a:sym typeface="Lucida Grande"/>
              </a:defRPr>
            </a:pPr>
            <a:r>
              <a:t>“Behavioral patterns are concerned with algorithms and the assignment of responsibilities between objects. Behavioral patterns describe not just patterns of objects or classes but also the patterns of communication between them. These patterns characterize complex control flow that’s difficult to follow at run-time. They shift your focus away from flow of control to let you concentrate just on the way objects are interconnected.”</a:t>
            </a:r>
          </a:p>
          <a:p>
            <a:pPr defTabSz="457200">
              <a:spcBef>
                <a:spcPts val="0"/>
              </a:spcBef>
              <a:defRPr sz="2200">
                <a:latin typeface="Lucida Grande"/>
                <a:ea typeface="Lucida Grande"/>
                <a:cs typeface="Lucida Grande"/>
                <a:sym typeface="Lucida Grande"/>
              </a:defRPr>
            </a:pPr>
          </a:p>
          <a:p>
            <a:pPr defTabSz="457200">
              <a:spcBef>
                <a:spcPts val="0"/>
              </a:spcBef>
              <a:defRPr sz="2200">
                <a:latin typeface="Lucida Grande"/>
                <a:ea typeface="Lucida Grande"/>
                <a:cs typeface="Lucida Grande"/>
                <a:sym typeface="Lucida Grande"/>
              </a:defRPr>
            </a:pPr>
            <a:r>
              <a:t>Excerpt From: Erich Gamma, Richard Helm, Ralph Johnson &amp; John M. Vlissides. “Design Patterns: Elements of Reusable Object-Oriented Software.” Apple Books. https://books.apple.com/us/book/design-patterns-elements-reusable-object-oriented-software/id401430102</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14" name="Picture 7" descr="Picture 7"/>
          <p:cNvPicPr>
            <a:picLocks noChangeAspect="1"/>
          </p:cNvPicPr>
          <p:nvPr/>
        </p:nvPicPr>
        <p:blipFill>
          <a:blip r:embed="rId2">
            <a:extLst/>
          </a:blip>
          <a:stretch>
            <a:fillRect/>
          </a:stretch>
        </p:blipFill>
        <p:spPr>
          <a:xfrm>
            <a:off x="-2928" y="0"/>
            <a:ext cx="12183949" cy="6856900"/>
          </a:xfrm>
          <a:prstGeom prst="rect">
            <a:avLst/>
          </a:prstGeom>
          <a:ln w="12700">
            <a:miter lim="400000"/>
          </a:ln>
        </p:spPr>
      </p:pic>
      <p:sp>
        <p:nvSpPr>
          <p:cNvPr id="15" name="Title Text"/>
          <p:cNvSpPr txBox="1"/>
          <p:nvPr>
            <p:ph type="title"/>
          </p:nvPr>
        </p:nvSpPr>
        <p:spPr>
          <a:xfrm>
            <a:off x="4712375" y="1312684"/>
            <a:ext cx="7225625" cy="738665"/>
          </a:xfrm>
          <a:prstGeom prst="rect">
            <a:avLst/>
          </a:prstGeom>
        </p:spPr>
        <p:txBody>
          <a:bodyPr lIns="0" tIns="0" rIns="0" bIns="0"/>
          <a:lstStyle>
            <a:lvl1pPr>
              <a:lnSpc>
                <a:spcPct val="100000"/>
              </a:lnSpc>
              <a:defRPr sz="4800">
                <a:solidFill>
                  <a:srgbClr val="262626"/>
                </a:solidFill>
              </a:defRPr>
            </a:lvl1pPr>
          </a:lstStyle>
          <a:p>
            <a:pPr/>
            <a:r>
              <a:t>Title Text</a:t>
            </a:r>
          </a:p>
        </p:txBody>
      </p:sp>
      <p:sp>
        <p:nvSpPr>
          <p:cNvPr id="16" name="Body Level One…"/>
          <p:cNvSpPr txBox="1"/>
          <p:nvPr>
            <p:ph type="body" sz="quarter" idx="1"/>
          </p:nvPr>
        </p:nvSpPr>
        <p:spPr>
          <a:xfrm>
            <a:off x="4715712" y="3541836"/>
            <a:ext cx="7222288" cy="723099"/>
          </a:xfrm>
          <a:prstGeom prst="rect">
            <a:avLst/>
          </a:prstGeom>
        </p:spPr>
        <p:txBody>
          <a:bodyPr lIns="0" tIns="0" rIns="0" bIns="0" anchor="ctr"/>
          <a:lstStyle>
            <a:lvl1pPr marL="0" indent="0">
              <a:buClrTx/>
              <a:buSzTx/>
              <a:buNone/>
              <a:defRPr sz="2400">
                <a:solidFill>
                  <a:srgbClr val="262626"/>
                </a:solidFill>
              </a:defRPr>
            </a:lvl1pPr>
            <a:lvl2pPr marL="838200" indent="-381000">
              <a:buClrTx/>
              <a:defRPr sz="2400">
                <a:solidFill>
                  <a:srgbClr val="262626"/>
                </a:solidFill>
              </a:defRPr>
            </a:lvl2pPr>
            <a:lvl3pPr marL="1257300" indent="-342900">
              <a:buClrTx/>
              <a:defRPr sz="2400">
                <a:solidFill>
                  <a:srgbClr val="262626"/>
                </a:solidFill>
              </a:defRPr>
            </a:lvl3pPr>
            <a:lvl4pPr marL="1763485" indent="-391885">
              <a:buClrTx/>
              <a:defRPr sz="2400">
                <a:solidFill>
                  <a:srgbClr val="262626"/>
                </a:solidFill>
              </a:defRPr>
            </a:lvl4pPr>
            <a:lvl5pPr marL="2220685" indent="-391885">
              <a:buClrTx/>
              <a:defRPr sz="2400">
                <a:solidFill>
                  <a:srgbClr val="262626"/>
                </a:solidFill>
              </a:defRPr>
            </a:lvl5pPr>
          </a:lstStyle>
          <a:p>
            <a:pPr/>
            <a:r>
              <a:t>Body Level One</a:t>
            </a:r>
          </a:p>
          <a:p>
            <a:pPr lvl="1"/>
            <a:r>
              <a:t>Body Level Two</a:t>
            </a:r>
          </a:p>
          <a:p>
            <a:pPr lvl="2"/>
            <a:r>
              <a:t>Body Level Three</a:t>
            </a:r>
          </a:p>
          <a:p>
            <a:pPr lvl="3"/>
            <a:r>
              <a:t>Body Level Four</a:t>
            </a:r>
          </a:p>
          <a:p>
            <a:pPr lvl="4"/>
            <a:r>
              <a:t>Body Level Five</a:t>
            </a:r>
          </a:p>
        </p:txBody>
      </p:sp>
      <p:sp>
        <p:nvSpPr>
          <p:cNvPr id="17" name="TextBox 6"/>
          <p:cNvSpPr txBox="1"/>
          <p:nvPr/>
        </p:nvSpPr>
        <p:spPr>
          <a:xfrm>
            <a:off x="4715712" y="4702483"/>
            <a:ext cx="3385394" cy="6791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spcBef>
                <a:spcPts val="0"/>
              </a:spcBef>
              <a:defRPr i="0" sz="1600">
                <a:solidFill>
                  <a:srgbClr val="262626"/>
                </a:solidFill>
              </a:defRPr>
            </a:pPr>
          </a:p>
          <a:p>
            <a:pPr algn="l">
              <a:spcBef>
                <a:spcPts val="0"/>
              </a:spcBef>
              <a:defRPr i="0" sz="1600">
                <a:solidFill>
                  <a:srgbClr val="262626"/>
                </a:solidFill>
              </a:defRPr>
            </a:pPr>
          </a:p>
          <a:p>
            <a:pPr algn="l">
              <a:spcBef>
                <a:spcPts val="0"/>
              </a:spcBef>
              <a:defRPr i="0" sz="1600">
                <a:solidFill>
                  <a:srgbClr val="262626"/>
                </a:solidFill>
              </a:defRPr>
            </a:pPr>
            <a:r>
              <a:t>Progress Education</a:t>
            </a:r>
          </a:p>
        </p:txBody>
      </p:sp>
      <p:sp>
        <p:nvSpPr>
          <p:cNvPr id="18" name="Slide Number"/>
          <p:cNvSpPr txBox="1"/>
          <p:nvPr>
            <p:ph type="sldNum" sz="quarter" idx="2"/>
          </p:nvPr>
        </p:nvSpPr>
        <p:spPr>
          <a:xfrm>
            <a:off x="5886661" y="6172200"/>
            <a:ext cx="2841838" cy="368301"/>
          </a:xfrm>
          <a:prstGeom prst="rect">
            <a:avLst/>
          </a:prstGeom>
        </p:spPr>
        <p:txBody>
          <a:bodyPr lIns="45719" tIns="45719" rIns="45719" bIns="45719" anchor="ctr"/>
          <a:lstStyle>
            <a:lvl1pPr algn="r" defTabSz="914400">
              <a:spcBef>
                <a:spcPts val="700"/>
              </a:spcBef>
              <a:defRPr i="1"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black">
    <p:spTree>
      <p:nvGrpSpPr>
        <p:cNvPr id="1" name=""/>
        <p:cNvGrpSpPr/>
        <p:nvPr/>
      </p:nvGrpSpPr>
      <p:grpSpPr>
        <a:xfrm>
          <a:off x="0" y="0"/>
          <a:ext cx="0" cy="0"/>
          <a:chOff x="0" y="0"/>
          <a:chExt cx="0" cy="0"/>
        </a:xfrm>
      </p:grpSpPr>
      <p:sp>
        <p:nvSpPr>
          <p:cNvPr id="108" name="Rectangle 2"/>
          <p:cNvSpPr/>
          <p:nvPr/>
        </p:nvSpPr>
        <p:spPr>
          <a:xfrm>
            <a:off x="0" y="0"/>
            <a:ext cx="12188825" cy="6858000"/>
          </a:xfrm>
          <a:prstGeom prst="rect">
            <a:avLst/>
          </a:prstGeom>
          <a:solidFill>
            <a:srgbClr val="373A3E"/>
          </a:solidFill>
          <a:ln w="12700">
            <a:miter lim="400000"/>
          </a:ln>
        </p:spPr>
        <p:txBody>
          <a:bodyPr lIns="45719" rIns="45719" anchor="ctr"/>
          <a:lstStyle/>
          <a:p>
            <a:pPr/>
          </a:p>
        </p:txBody>
      </p:sp>
      <p:sp>
        <p:nvSpPr>
          <p:cNvPr id="109" name="Slide Number"/>
          <p:cNvSpPr txBox="1"/>
          <p:nvPr>
            <p:ph type="sldNum" sz="quarter" idx="2"/>
          </p:nvPr>
        </p:nvSpPr>
        <p:spPr>
          <a:xfrm>
            <a:off x="5886661" y="6172200"/>
            <a:ext cx="2841838" cy="368301"/>
          </a:xfrm>
          <a:prstGeom prst="rect">
            <a:avLst/>
          </a:prstGeom>
        </p:spPr>
        <p:txBody>
          <a:bodyPr lIns="45719" tIns="45719" rIns="45719" bIns="45719" anchor="ctr"/>
          <a:lstStyle>
            <a:lvl1pPr algn="r" defTabSz="914400">
              <a:spcBef>
                <a:spcPts val="700"/>
              </a:spcBef>
              <a:defRPr i="1"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losing slide">
    <p:spTree>
      <p:nvGrpSpPr>
        <p:cNvPr id="1" name=""/>
        <p:cNvGrpSpPr/>
        <p:nvPr/>
      </p:nvGrpSpPr>
      <p:grpSpPr>
        <a:xfrm>
          <a:off x="0" y="0"/>
          <a:ext cx="0" cy="0"/>
          <a:chOff x="0" y="0"/>
          <a:chExt cx="0" cy="0"/>
        </a:xfrm>
      </p:grpSpPr>
      <p:grpSp>
        <p:nvGrpSpPr>
          <p:cNvPr id="120" name="Group 1"/>
          <p:cNvGrpSpPr/>
          <p:nvPr/>
        </p:nvGrpSpPr>
        <p:grpSpPr>
          <a:xfrm>
            <a:off x="2597418" y="2461456"/>
            <a:ext cx="6628194" cy="1552917"/>
            <a:chOff x="0" y="0"/>
            <a:chExt cx="6628192" cy="1552915"/>
          </a:xfrm>
        </p:grpSpPr>
        <p:pic>
          <p:nvPicPr>
            <p:cNvPr id="116" name="Picture 6" descr="Picture 6"/>
            <p:cNvPicPr>
              <a:picLocks noChangeAspect="1"/>
            </p:cNvPicPr>
            <p:nvPr/>
          </p:nvPicPr>
          <p:blipFill>
            <a:blip r:embed="rId2">
              <a:extLst/>
            </a:blip>
            <a:stretch>
              <a:fillRect/>
            </a:stretch>
          </p:blipFill>
          <p:spPr>
            <a:xfrm>
              <a:off x="0" y="379000"/>
              <a:ext cx="771153" cy="963451"/>
            </a:xfrm>
            <a:prstGeom prst="rect">
              <a:avLst/>
            </a:prstGeom>
            <a:ln w="12700" cap="flat">
              <a:noFill/>
              <a:miter lim="400000"/>
            </a:ln>
            <a:effectLst/>
          </p:spPr>
        </p:pic>
        <p:pic>
          <p:nvPicPr>
            <p:cNvPr id="117" name="Picture 7" descr="Picture 7"/>
            <p:cNvPicPr>
              <a:picLocks noChangeAspect="1"/>
            </p:cNvPicPr>
            <p:nvPr/>
          </p:nvPicPr>
          <p:blipFill>
            <a:blip r:embed="rId3">
              <a:extLst/>
            </a:blip>
            <a:stretch>
              <a:fillRect/>
            </a:stretch>
          </p:blipFill>
          <p:spPr>
            <a:xfrm>
              <a:off x="269221" y="-1"/>
              <a:ext cx="981110" cy="1287218"/>
            </a:xfrm>
            <a:prstGeom prst="rect">
              <a:avLst/>
            </a:prstGeom>
            <a:ln w="12700" cap="flat">
              <a:noFill/>
              <a:miter lim="400000"/>
            </a:ln>
            <a:effectLst/>
          </p:spPr>
        </p:pic>
        <p:pic>
          <p:nvPicPr>
            <p:cNvPr id="118" name="Picture 8" descr="Picture 8"/>
            <p:cNvPicPr>
              <a:picLocks noChangeAspect="1"/>
            </p:cNvPicPr>
            <p:nvPr/>
          </p:nvPicPr>
          <p:blipFill>
            <a:blip r:embed="rId4">
              <a:extLst/>
            </a:blip>
            <a:stretch>
              <a:fillRect/>
            </a:stretch>
          </p:blipFill>
          <p:spPr>
            <a:xfrm>
              <a:off x="0" y="892290"/>
              <a:ext cx="315918" cy="364974"/>
            </a:xfrm>
            <a:prstGeom prst="rect">
              <a:avLst/>
            </a:prstGeom>
            <a:ln w="12700" cap="flat">
              <a:noFill/>
              <a:miter lim="400000"/>
            </a:ln>
            <a:effectLst/>
          </p:spPr>
        </p:pic>
        <p:pic>
          <p:nvPicPr>
            <p:cNvPr id="119" name="Picture 14" descr="Picture 14"/>
            <p:cNvPicPr>
              <a:picLocks noChangeAspect="1"/>
            </p:cNvPicPr>
            <p:nvPr/>
          </p:nvPicPr>
          <p:blipFill>
            <a:blip r:embed="rId5">
              <a:extLst/>
            </a:blip>
            <a:stretch>
              <a:fillRect/>
            </a:stretch>
          </p:blipFill>
          <p:spPr>
            <a:xfrm>
              <a:off x="1598729" y="352022"/>
              <a:ext cx="5029464" cy="1200894"/>
            </a:xfrm>
            <a:prstGeom prst="rect">
              <a:avLst/>
            </a:prstGeom>
            <a:ln w="12700" cap="flat">
              <a:noFill/>
              <a:miter lim="400000"/>
            </a:ln>
            <a:effectLst/>
          </p:spPr>
        </p:pic>
      </p:grpSp>
      <p:sp>
        <p:nvSpPr>
          <p:cNvPr id="121" name="Slide Number"/>
          <p:cNvSpPr txBox="1"/>
          <p:nvPr>
            <p:ph type="sldNum" sz="quarter" idx="2"/>
          </p:nvPr>
        </p:nvSpPr>
        <p:spPr>
          <a:xfrm>
            <a:off x="5886661" y="6172200"/>
            <a:ext cx="2841838" cy="368301"/>
          </a:xfrm>
          <a:prstGeom prst="rect">
            <a:avLst/>
          </a:prstGeom>
        </p:spPr>
        <p:txBody>
          <a:bodyPr lIns="45719" tIns="45719" rIns="45719" bIns="45719" anchor="ctr"/>
          <a:lstStyle>
            <a:lvl1pPr algn="r" defTabSz="914400">
              <a:spcBef>
                <a:spcPts val="700"/>
              </a:spcBef>
              <a:defRPr i="1"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0">
    <p:spTree>
      <p:nvGrpSpPr>
        <p:cNvPr id="1" name=""/>
        <p:cNvGrpSpPr/>
        <p:nvPr/>
      </p:nvGrpSpPr>
      <p:grpSpPr>
        <a:xfrm>
          <a:off x="0" y="0"/>
          <a:ext cx="0" cy="0"/>
          <a:chOff x="0" y="0"/>
          <a:chExt cx="0" cy="0"/>
        </a:xfrm>
      </p:grpSpPr>
      <p:pic>
        <p:nvPicPr>
          <p:cNvPr id="25" name="Picture 7" descr="Picture 7"/>
          <p:cNvPicPr>
            <a:picLocks noChangeAspect="1"/>
          </p:cNvPicPr>
          <p:nvPr/>
        </p:nvPicPr>
        <p:blipFill>
          <a:blip r:embed="rId2">
            <a:extLst/>
          </a:blip>
          <a:stretch>
            <a:fillRect/>
          </a:stretch>
        </p:blipFill>
        <p:spPr>
          <a:xfrm>
            <a:off x="-2928" y="0"/>
            <a:ext cx="12183949" cy="6856900"/>
          </a:xfrm>
          <a:prstGeom prst="rect">
            <a:avLst/>
          </a:prstGeom>
          <a:ln w="12700">
            <a:miter lim="400000"/>
          </a:ln>
        </p:spPr>
      </p:pic>
      <p:sp>
        <p:nvSpPr>
          <p:cNvPr id="26" name="Title Text"/>
          <p:cNvSpPr txBox="1"/>
          <p:nvPr>
            <p:ph type="title"/>
          </p:nvPr>
        </p:nvSpPr>
        <p:spPr>
          <a:xfrm>
            <a:off x="4712375" y="1312684"/>
            <a:ext cx="7225625" cy="738665"/>
          </a:xfrm>
          <a:prstGeom prst="rect">
            <a:avLst/>
          </a:prstGeom>
        </p:spPr>
        <p:txBody>
          <a:bodyPr lIns="0" tIns="0" rIns="0" bIns="0"/>
          <a:lstStyle>
            <a:lvl1pPr>
              <a:lnSpc>
                <a:spcPct val="100000"/>
              </a:lnSpc>
              <a:defRPr sz="4800">
                <a:solidFill>
                  <a:srgbClr val="262626"/>
                </a:solidFill>
              </a:defRPr>
            </a:lvl1pPr>
          </a:lstStyle>
          <a:p>
            <a:pPr/>
            <a:r>
              <a:t>Title Text</a:t>
            </a:r>
          </a:p>
        </p:txBody>
      </p:sp>
      <p:sp>
        <p:nvSpPr>
          <p:cNvPr id="27" name="Body Level One…"/>
          <p:cNvSpPr txBox="1"/>
          <p:nvPr>
            <p:ph type="body" sz="quarter" idx="1"/>
          </p:nvPr>
        </p:nvSpPr>
        <p:spPr>
          <a:xfrm>
            <a:off x="4715712" y="3541836"/>
            <a:ext cx="7222288" cy="723099"/>
          </a:xfrm>
          <a:prstGeom prst="rect">
            <a:avLst/>
          </a:prstGeom>
        </p:spPr>
        <p:txBody>
          <a:bodyPr lIns="0" tIns="0" rIns="0" bIns="0" anchor="ctr"/>
          <a:lstStyle>
            <a:lvl1pPr marL="0" indent="0">
              <a:buClrTx/>
              <a:buSzTx/>
              <a:buNone/>
              <a:defRPr sz="2400">
                <a:solidFill>
                  <a:srgbClr val="262626"/>
                </a:solidFill>
              </a:defRPr>
            </a:lvl1pPr>
            <a:lvl2pPr marL="838200" indent="-381000">
              <a:buClrTx/>
              <a:defRPr sz="2400">
                <a:solidFill>
                  <a:srgbClr val="262626"/>
                </a:solidFill>
              </a:defRPr>
            </a:lvl2pPr>
            <a:lvl3pPr marL="1257300" indent="-342900">
              <a:buClrTx/>
              <a:defRPr sz="2400">
                <a:solidFill>
                  <a:srgbClr val="262626"/>
                </a:solidFill>
              </a:defRPr>
            </a:lvl3pPr>
            <a:lvl4pPr marL="1763485" indent="-391885">
              <a:buClrTx/>
              <a:defRPr sz="2400">
                <a:solidFill>
                  <a:srgbClr val="262626"/>
                </a:solidFill>
              </a:defRPr>
            </a:lvl4pPr>
            <a:lvl5pPr marL="2220685" indent="-391885">
              <a:buClrTx/>
              <a:defRPr sz="2400">
                <a:solidFill>
                  <a:srgbClr val="262626"/>
                </a:solidFill>
              </a:defRPr>
            </a:lvl5pPr>
          </a:lstStyle>
          <a:p>
            <a:pPr/>
            <a:r>
              <a:t>Body Level One</a:t>
            </a:r>
          </a:p>
          <a:p>
            <a:pPr lvl="1"/>
            <a:r>
              <a:t>Body Level Two</a:t>
            </a:r>
          </a:p>
          <a:p>
            <a:pPr lvl="2"/>
            <a:r>
              <a:t>Body Level Three</a:t>
            </a:r>
          </a:p>
          <a:p>
            <a:pPr lvl="3"/>
            <a:r>
              <a:t>Body Level Four</a:t>
            </a:r>
          </a:p>
          <a:p>
            <a:pPr lvl="4"/>
            <a:r>
              <a:t>Body Level Five</a:t>
            </a:r>
          </a:p>
        </p:txBody>
      </p:sp>
      <p:sp>
        <p:nvSpPr>
          <p:cNvPr id="28" name="TextBox 6"/>
          <p:cNvSpPr txBox="1"/>
          <p:nvPr/>
        </p:nvSpPr>
        <p:spPr>
          <a:xfrm>
            <a:off x="4715712" y="4702483"/>
            <a:ext cx="3385394" cy="13649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l">
              <a:spcBef>
                <a:spcPts val="0"/>
              </a:spcBef>
              <a:defRPr i="0" sz="1600">
                <a:solidFill>
                  <a:srgbClr val="262626"/>
                </a:solidFill>
              </a:defRPr>
            </a:pPr>
          </a:p>
          <a:p>
            <a:pPr algn="l">
              <a:spcBef>
                <a:spcPts val="0"/>
              </a:spcBef>
              <a:defRPr i="0" sz="1600">
                <a:solidFill>
                  <a:srgbClr val="262626"/>
                </a:solidFill>
              </a:defRPr>
            </a:pPr>
          </a:p>
          <a:p>
            <a:pPr algn="l">
              <a:spcBef>
                <a:spcPts val="0"/>
              </a:spcBef>
              <a:defRPr b="1" i="0" sz="1600">
                <a:solidFill>
                  <a:srgbClr val="262626"/>
                </a:solidFill>
              </a:defRPr>
            </a:pPr>
            <a:r>
              <a:t>Mauricio dos Santos</a:t>
            </a:r>
            <a:endParaRPr b="0"/>
          </a:p>
          <a:p>
            <a:pPr algn="l">
              <a:spcBef>
                <a:spcPts val="0"/>
              </a:spcBef>
              <a:defRPr b="1" i="0" sz="1600">
                <a:solidFill>
                  <a:srgbClr val="262626"/>
                </a:solidFill>
              </a:defRPr>
            </a:pPr>
            <a:r>
              <a:rPr b="0"/>
              <a:t>Principal Consultant</a:t>
            </a:r>
            <a:endParaRPr b="0"/>
          </a:p>
          <a:p>
            <a:pPr algn="l">
              <a:spcBef>
                <a:spcPts val="0"/>
              </a:spcBef>
              <a:defRPr b="1" i="0" sz="1600">
                <a:solidFill>
                  <a:srgbClr val="262626"/>
                </a:solidFill>
              </a:defRPr>
            </a:pPr>
            <a:r>
              <a:t>Progress Software Corp.</a:t>
            </a:r>
          </a:p>
          <a:p>
            <a:pPr algn="l">
              <a:spcBef>
                <a:spcPts val="0"/>
              </a:spcBef>
              <a:defRPr i="0" sz="1600">
                <a:solidFill>
                  <a:srgbClr val="262626"/>
                </a:solidFill>
              </a:defRPr>
            </a:pPr>
            <a:r>
              <a:t>Professional Services</a:t>
            </a:r>
          </a:p>
        </p:txBody>
      </p:sp>
      <p:sp>
        <p:nvSpPr>
          <p:cNvPr id="29" name="Slide Number"/>
          <p:cNvSpPr txBox="1"/>
          <p:nvPr>
            <p:ph type="sldNum" sz="quarter" idx="2"/>
          </p:nvPr>
        </p:nvSpPr>
        <p:spPr>
          <a:xfrm>
            <a:off x="5886661" y="6172200"/>
            <a:ext cx="2841838" cy="368301"/>
          </a:xfrm>
          <a:prstGeom prst="rect">
            <a:avLst/>
          </a:prstGeom>
        </p:spPr>
        <p:txBody>
          <a:bodyPr lIns="45719" tIns="45719" rIns="45719" bIns="45719" anchor="ctr"/>
          <a:lstStyle>
            <a:lvl1pPr algn="r" defTabSz="914400">
              <a:spcBef>
                <a:spcPts val="700"/>
              </a:spcBef>
              <a:defRPr i="1"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p:spTree>
      <p:nvGrpSpPr>
        <p:cNvPr id="1" name=""/>
        <p:cNvGrpSpPr/>
        <p:nvPr/>
      </p:nvGrpSpPr>
      <p:grpSpPr>
        <a:xfrm>
          <a:off x="0" y="0"/>
          <a:ext cx="0" cy="0"/>
          <a:chOff x="0" y="0"/>
          <a:chExt cx="0" cy="0"/>
        </a:xfrm>
      </p:grpSpPr>
      <p:pic>
        <p:nvPicPr>
          <p:cNvPr id="36" name="Picture 6" descr="Picture 6"/>
          <p:cNvPicPr>
            <a:picLocks noChangeAspect="1"/>
          </p:cNvPicPr>
          <p:nvPr/>
        </p:nvPicPr>
        <p:blipFill>
          <a:blip r:embed="rId2">
            <a:extLst/>
          </a:blip>
          <a:stretch>
            <a:fillRect/>
          </a:stretch>
        </p:blipFill>
        <p:spPr>
          <a:xfrm>
            <a:off x="2440" y="0"/>
            <a:ext cx="12183945" cy="6856898"/>
          </a:xfrm>
          <a:prstGeom prst="rect">
            <a:avLst/>
          </a:prstGeom>
          <a:ln w="12700">
            <a:miter lim="400000"/>
          </a:ln>
        </p:spPr>
      </p:pic>
      <p:sp>
        <p:nvSpPr>
          <p:cNvPr id="37" name="Rectangle 5"/>
          <p:cNvSpPr txBox="1"/>
          <p:nvPr/>
        </p:nvSpPr>
        <p:spPr>
          <a:xfrm>
            <a:off x="1810542" y="6621281"/>
            <a:ext cx="232648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spcBef>
                <a:spcPts val="400"/>
              </a:spcBef>
              <a:defRPr i="0" sz="700">
                <a:solidFill>
                  <a:srgbClr val="808080"/>
                </a:solidFill>
              </a:defRPr>
            </a:lvl1pPr>
          </a:lstStyle>
          <a:p>
            <a:pPr/>
            <a:r>
              <a:t>© 2017 Progress Software Corporation. All rights reserved.</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
        <p:nvSpPr>
          <p:cNvPr id="39" name="Straight Connector 3"/>
          <p:cNvSpPr/>
          <p:nvPr/>
        </p:nvSpPr>
        <p:spPr>
          <a:xfrm>
            <a:off x="611961" y="998375"/>
            <a:ext cx="10894240" cy="1"/>
          </a:xfrm>
          <a:prstGeom prst="line">
            <a:avLst/>
          </a:prstGeom>
          <a:solidFill>
            <a:schemeClr val="accent1"/>
          </a:solidFill>
          <a:ln w="12700">
            <a:solidFill>
              <a:srgbClr val="43A700"/>
            </a:solidFill>
          </a:ln>
        </p:spPr>
        <p:txBody>
          <a:bodyPr lIns="45719" rIns="45719" anchor="ctr"/>
          <a:lstStyle/>
          <a:p>
            <a:pPr/>
          </a:p>
        </p:txBody>
      </p:sp>
      <p:sp>
        <p:nvSpPr>
          <p:cNvPr id="40" name="Rectangle 3"/>
          <p:cNvSpPr/>
          <p:nvPr/>
        </p:nvSpPr>
        <p:spPr>
          <a:xfrm>
            <a:off x="0" y="0"/>
            <a:ext cx="12188825" cy="6858000"/>
          </a:xfrm>
          <a:prstGeom prst="rect">
            <a:avLst/>
          </a:prstGeom>
          <a:solidFill>
            <a:srgbClr val="FFFFFF"/>
          </a:solidFill>
          <a:ln w="12700">
            <a:miter lim="400000"/>
          </a:ln>
        </p:spPr>
        <p:txBody>
          <a:bodyPr lIns="45719" rIns="45719" anchor="ctr"/>
          <a:lstStyle/>
          <a:p>
            <a:pPr/>
          </a:p>
        </p:txBody>
      </p:sp>
      <p:pic>
        <p:nvPicPr>
          <p:cNvPr id="41" name="Picture 4" descr="Picture 4"/>
          <p:cNvPicPr>
            <a:picLocks noChangeAspect="1"/>
          </p:cNvPicPr>
          <p:nvPr/>
        </p:nvPicPr>
        <p:blipFill>
          <a:blip r:embed="rId3">
            <a:extLst/>
          </a:blip>
          <a:stretch>
            <a:fillRect/>
          </a:stretch>
        </p:blipFill>
        <p:spPr>
          <a:xfrm>
            <a:off x="-2928" y="0"/>
            <a:ext cx="12183949" cy="6856900"/>
          </a:xfrm>
          <a:prstGeom prst="rect">
            <a:avLst/>
          </a:prstGeom>
          <a:ln w="12700">
            <a:miter lim="400000"/>
          </a:ln>
        </p:spPr>
      </p:pic>
      <p:sp>
        <p:nvSpPr>
          <p:cNvPr id="42" name="Title Text"/>
          <p:cNvSpPr txBox="1"/>
          <p:nvPr>
            <p:ph type="title"/>
          </p:nvPr>
        </p:nvSpPr>
        <p:spPr>
          <a:xfrm>
            <a:off x="4955549" y="1568371"/>
            <a:ext cx="6901585" cy="543740"/>
          </a:xfrm>
          <a:prstGeom prst="rect">
            <a:avLst/>
          </a:prstGeom>
        </p:spPr>
        <p:txBody>
          <a:bodyPr/>
          <a:lstStyle>
            <a:lvl1pPr>
              <a:defRPr sz="3200">
                <a:solidFill>
                  <a:srgbClr val="262626"/>
                </a:solidFill>
              </a:defRPr>
            </a:lvl1pPr>
          </a:lstStyle>
          <a:p>
            <a:pPr/>
            <a:r>
              <a:t>Title Text</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49" name="Slide Number"/>
          <p:cNvSpPr txBox="1"/>
          <p:nvPr>
            <p:ph type="sldNum" sz="quarter" idx="2"/>
          </p:nvPr>
        </p:nvSpPr>
        <p:spPr>
          <a:prstGeom prst="rect">
            <a:avLst/>
          </a:prstGeom>
        </p:spPr>
        <p:txBody>
          <a:bodyPr/>
          <a:lstStyle/>
          <a:p>
            <a:pPr/>
            <a:fld id="{86CB4B4D-7CA3-9044-876B-883B54F8677D}" type="slidenum"/>
          </a:p>
        </p:txBody>
      </p:sp>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Agenda">
    <p:spTree>
      <p:nvGrpSpPr>
        <p:cNvPr id="1" name=""/>
        <p:cNvGrpSpPr/>
        <p:nvPr/>
      </p:nvGrpSpPr>
      <p:grpSpPr>
        <a:xfrm>
          <a:off x="0" y="0"/>
          <a:ext cx="0" cy="0"/>
          <a:chOff x="0" y="0"/>
          <a:chExt cx="0" cy="0"/>
        </a:xfrm>
      </p:grpSpPr>
      <p:pic>
        <p:nvPicPr>
          <p:cNvPr id="58" name="Picture 6" descr="Picture 6"/>
          <p:cNvPicPr>
            <a:picLocks noChangeAspect="1"/>
          </p:cNvPicPr>
          <p:nvPr/>
        </p:nvPicPr>
        <p:blipFill>
          <a:blip r:embed="rId2">
            <a:extLst/>
          </a:blip>
          <a:stretch>
            <a:fillRect/>
          </a:stretch>
        </p:blipFill>
        <p:spPr>
          <a:xfrm>
            <a:off x="2440" y="0"/>
            <a:ext cx="12183945" cy="6856898"/>
          </a:xfrm>
          <a:prstGeom prst="rect">
            <a:avLst/>
          </a:prstGeom>
          <a:ln w="12700">
            <a:miter lim="400000"/>
          </a:ln>
        </p:spPr>
      </p:pic>
      <p:sp>
        <p:nvSpPr>
          <p:cNvPr id="59" name="Rectangle 5"/>
          <p:cNvSpPr txBox="1"/>
          <p:nvPr/>
        </p:nvSpPr>
        <p:spPr>
          <a:xfrm>
            <a:off x="1810542" y="6621281"/>
            <a:ext cx="232648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spcBef>
                <a:spcPts val="400"/>
              </a:spcBef>
              <a:defRPr i="0" sz="700">
                <a:solidFill>
                  <a:srgbClr val="808080"/>
                </a:solidFill>
              </a:defRPr>
            </a:lvl1pPr>
          </a:lstStyle>
          <a:p>
            <a:pPr/>
            <a:r>
              <a:t>© 2017 Progress Software Corporation. All rights reserved.</a:t>
            </a:r>
          </a:p>
        </p:txBody>
      </p:sp>
      <p:sp>
        <p:nvSpPr>
          <p:cNvPr id="60" name="Slide Number"/>
          <p:cNvSpPr txBox="1"/>
          <p:nvPr>
            <p:ph type="sldNum" sz="quarter" idx="2"/>
          </p:nvPr>
        </p:nvSpPr>
        <p:spPr>
          <a:prstGeom prst="rect">
            <a:avLst/>
          </a:prstGeom>
        </p:spPr>
        <p:txBody>
          <a:bodyPr/>
          <a:lstStyle/>
          <a:p>
            <a:pPr/>
            <a:fld id="{86CB4B4D-7CA3-9044-876B-883B54F8677D}" type="slidenum"/>
          </a:p>
        </p:txBody>
      </p:sp>
      <p:sp>
        <p:nvSpPr>
          <p:cNvPr id="61" name="Straight Connector 3"/>
          <p:cNvSpPr/>
          <p:nvPr/>
        </p:nvSpPr>
        <p:spPr>
          <a:xfrm>
            <a:off x="611961" y="998375"/>
            <a:ext cx="10894240" cy="1"/>
          </a:xfrm>
          <a:prstGeom prst="line">
            <a:avLst/>
          </a:prstGeom>
          <a:solidFill>
            <a:schemeClr val="accent1"/>
          </a:solidFill>
          <a:ln w="12700">
            <a:solidFill>
              <a:srgbClr val="43A700"/>
            </a:solidFill>
          </a:ln>
        </p:spPr>
        <p:txBody>
          <a:bodyPr lIns="45719" rIns="45719" anchor="ctr"/>
          <a:lstStyle/>
          <a:p>
            <a:pPr/>
          </a:p>
        </p:txBody>
      </p:sp>
      <p:sp>
        <p:nvSpPr>
          <p:cNvPr id="62" name="Title Text"/>
          <p:cNvSpPr txBox="1"/>
          <p:nvPr>
            <p:ph type="title"/>
          </p:nvPr>
        </p:nvSpPr>
        <p:spPr>
          <a:prstGeom prst="rect">
            <a:avLst/>
          </a:prstGeom>
        </p:spPr>
        <p:txBody>
          <a:bodyPr/>
          <a:lstStyle/>
          <a:p>
            <a:pPr/>
            <a:r>
              <a:t>Title Text</a:t>
            </a:r>
          </a:p>
        </p:txBody>
      </p:sp>
      <p:sp>
        <p:nvSpPr>
          <p:cNvPr id="63" name="Body Level One…"/>
          <p:cNvSpPr txBox="1"/>
          <p:nvPr>
            <p:ph type="body" idx="1"/>
          </p:nvPr>
        </p:nvSpPr>
        <p:spPr>
          <a:xfrm>
            <a:off x="611962" y="1197863"/>
            <a:ext cx="10360501" cy="5130584"/>
          </a:xfrm>
          <a:prstGeom prst="rect">
            <a:avLst/>
          </a:prstGeom>
        </p:spPr>
        <p:txBody>
          <a:bodyPr/>
          <a:lstStyle>
            <a:lvl1pPr>
              <a:spcBef>
                <a:spcPts val="1800"/>
              </a:spcBef>
            </a:lvl1pPr>
            <a:lvl2pPr>
              <a:spcBef>
                <a:spcPts val="1800"/>
              </a:spcBef>
            </a:lvl2pPr>
            <a:lvl3pPr>
              <a:spcBef>
                <a:spcPts val="1800"/>
              </a:spcBef>
            </a:lvl3pPr>
            <a:lvl4pPr>
              <a:spcBef>
                <a:spcPts val="1800"/>
              </a:spcBef>
            </a:lvl4pPr>
            <a:lvl5pPr>
              <a:spcBef>
                <a:spcPts val="1800"/>
              </a:spcBef>
            </a:lvl5p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70" name="Picture 6" descr="Picture 6"/>
          <p:cNvPicPr>
            <a:picLocks noChangeAspect="1"/>
          </p:cNvPicPr>
          <p:nvPr/>
        </p:nvPicPr>
        <p:blipFill>
          <a:blip r:embed="rId2">
            <a:extLst/>
          </a:blip>
          <a:stretch>
            <a:fillRect/>
          </a:stretch>
        </p:blipFill>
        <p:spPr>
          <a:xfrm>
            <a:off x="2440" y="0"/>
            <a:ext cx="12183945" cy="6856898"/>
          </a:xfrm>
          <a:prstGeom prst="rect">
            <a:avLst/>
          </a:prstGeom>
          <a:ln w="12700">
            <a:miter lim="400000"/>
          </a:ln>
        </p:spPr>
      </p:pic>
      <p:sp>
        <p:nvSpPr>
          <p:cNvPr id="71" name="Rectangle 5"/>
          <p:cNvSpPr txBox="1"/>
          <p:nvPr/>
        </p:nvSpPr>
        <p:spPr>
          <a:xfrm>
            <a:off x="1810542" y="6621281"/>
            <a:ext cx="232648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spcBef>
                <a:spcPts val="400"/>
              </a:spcBef>
              <a:defRPr i="0" sz="700">
                <a:solidFill>
                  <a:srgbClr val="808080"/>
                </a:solidFill>
              </a:defRPr>
            </a:lvl1pPr>
          </a:lstStyle>
          <a:p>
            <a:pPr/>
            <a:r>
              <a:t>© 2017 Progress Software Corporation. All rights reserved.</a:t>
            </a:r>
          </a:p>
        </p:txBody>
      </p:sp>
      <p:sp>
        <p:nvSpPr>
          <p:cNvPr id="72" name="Slide Number"/>
          <p:cNvSpPr txBox="1"/>
          <p:nvPr>
            <p:ph type="sldNum" sz="quarter" idx="2"/>
          </p:nvPr>
        </p:nvSpPr>
        <p:spPr>
          <a:prstGeom prst="rect">
            <a:avLst/>
          </a:prstGeom>
        </p:spPr>
        <p:txBody>
          <a:bodyPr/>
          <a:lstStyle/>
          <a:p>
            <a:pPr/>
            <a:fld id="{86CB4B4D-7CA3-9044-876B-883B54F8677D}" type="slidenum"/>
          </a:p>
        </p:txBody>
      </p:sp>
      <p:sp>
        <p:nvSpPr>
          <p:cNvPr id="73" name="Straight Connector 3"/>
          <p:cNvSpPr/>
          <p:nvPr/>
        </p:nvSpPr>
        <p:spPr>
          <a:xfrm>
            <a:off x="611961" y="998375"/>
            <a:ext cx="10894240" cy="1"/>
          </a:xfrm>
          <a:prstGeom prst="line">
            <a:avLst/>
          </a:prstGeom>
          <a:solidFill>
            <a:schemeClr val="accent1"/>
          </a:solidFill>
          <a:ln w="12700">
            <a:solidFill>
              <a:srgbClr val="43A700"/>
            </a:solidFill>
          </a:ln>
        </p:spPr>
        <p:txBody>
          <a:bodyPr lIns="45719" rIns="45719" anchor="ctr"/>
          <a:lstStyle/>
          <a:p>
            <a:pPr/>
          </a:p>
        </p:txBody>
      </p:sp>
      <p:sp>
        <p:nvSpPr>
          <p:cNvPr id="74" name="Title Text"/>
          <p:cNvSpPr txBox="1"/>
          <p:nvPr>
            <p:ph type="title"/>
          </p:nvPr>
        </p:nvSpPr>
        <p:spPr>
          <a:prstGeom prst="rect">
            <a:avLst/>
          </a:prstGeom>
        </p:spPr>
        <p:txBody>
          <a:bodyPr/>
          <a:lstStyle/>
          <a:p>
            <a:pPr/>
            <a:r>
              <a:t>Title Text</a:t>
            </a:r>
          </a:p>
        </p:txBody>
      </p:sp>
      <p:sp>
        <p:nvSpPr>
          <p:cNvPr id="75" name="Body Level One…"/>
          <p:cNvSpPr txBox="1"/>
          <p:nvPr>
            <p:ph type="body" sz="quarter" idx="1"/>
          </p:nvPr>
        </p:nvSpPr>
        <p:spPr>
          <a:xfrm>
            <a:off x="609440" y="1200150"/>
            <a:ext cx="5385515" cy="639763"/>
          </a:xfrm>
          <a:prstGeom prst="rect">
            <a:avLst/>
          </a:prstGeom>
        </p:spPr>
        <p:txBody>
          <a:bodyPr anchor="b"/>
          <a:lstStyle>
            <a:lvl1pPr marL="0" indent="0">
              <a:buClrTx/>
              <a:buSzTx/>
              <a:buNone/>
              <a:defRPr b="1">
                <a:solidFill>
                  <a:srgbClr val="595959"/>
                </a:solidFill>
              </a:defRPr>
            </a:lvl1pPr>
            <a:lvl2pPr marL="0" indent="457200">
              <a:buClrTx/>
              <a:buSzTx/>
              <a:buNone/>
              <a:defRPr b="1">
                <a:solidFill>
                  <a:srgbClr val="595959"/>
                </a:solidFill>
              </a:defRPr>
            </a:lvl2pPr>
            <a:lvl3pPr marL="0" indent="914400">
              <a:buClrTx/>
              <a:buSzTx/>
              <a:buNone/>
              <a:defRPr b="1">
                <a:solidFill>
                  <a:srgbClr val="595959"/>
                </a:solidFill>
              </a:defRPr>
            </a:lvl3pPr>
            <a:lvl4pPr marL="0" indent="1371600">
              <a:buClrTx/>
              <a:buSzTx/>
              <a:buNone/>
              <a:defRPr b="1">
                <a:solidFill>
                  <a:srgbClr val="595959"/>
                </a:solidFill>
              </a:defRPr>
            </a:lvl4pPr>
            <a:lvl5pPr marL="0" indent="1828800">
              <a:buClrTx/>
              <a:buSzTx/>
              <a:buNone/>
              <a:defRPr b="1">
                <a:solidFill>
                  <a:srgbClr val="595959"/>
                </a:solidFill>
              </a:defRPr>
            </a:lvl5pPr>
          </a:lstStyle>
          <a:p>
            <a:pPr/>
            <a:r>
              <a:t>Body Level One</a:t>
            </a:r>
          </a:p>
          <a:p>
            <a:pPr lvl="1"/>
            <a:r>
              <a:t>Body Level Two</a:t>
            </a:r>
          </a:p>
          <a:p>
            <a:pPr lvl="2"/>
            <a:r>
              <a:t>Body Level Three</a:t>
            </a:r>
          </a:p>
          <a:p>
            <a:pPr lvl="3"/>
            <a:r>
              <a:t>Body Level Four</a:t>
            </a:r>
          </a:p>
          <a:p>
            <a:pPr lvl="4"/>
            <a:r>
              <a:t>Body Level Five</a:t>
            </a:r>
          </a:p>
        </p:txBody>
      </p:sp>
      <p:sp>
        <p:nvSpPr>
          <p:cNvPr id="76" name="Text Placeholder 4"/>
          <p:cNvSpPr/>
          <p:nvPr>
            <p:ph type="body" sz="quarter" idx="21"/>
          </p:nvPr>
        </p:nvSpPr>
        <p:spPr>
          <a:xfrm>
            <a:off x="6191753" y="1200150"/>
            <a:ext cx="5387631" cy="639763"/>
          </a:xfrm>
          <a:prstGeom prst="rect">
            <a:avLst/>
          </a:prstGeom>
        </p:spPr>
        <p:txBody>
          <a:bodyPr anchor="b"/>
          <a:lstStyle/>
          <a:p>
            <a:pPr marL="0" indent="0">
              <a:buClrTx/>
              <a:buSzTx/>
              <a:buNone/>
              <a:defRPr b="1">
                <a:solidFill>
                  <a:srgbClr val="595959"/>
                </a:solidFill>
              </a:defRPr>
            </a:pPr>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83" name="Picture 6" descr="Picture 6"/>
          <p:cNvPicPr>
            <a:picLocks noChangeAspect="1"/>
          </p:cNvPicPr>
          <p:nvPr/>
        </p:nvPicPr>
        <p:blipFill>
          <a:blip r:embed="rId2">
            <a:extLst/>
          </a:blip>
          <a:stretch>
            <a:fillRect/>
          </a:stretch>
        </p:blipFill>
        <p:spPr>
          <a:xfrm>
            <a:off x="2440" y="0"/>
            <a:ext cx="12183945" cy="6856898"/>
          </a:xfrm>
          <a:prstGeom prst="rect">
            <a:avLst/>
          </a:prstGeom>
          <a:ln w="12700">
            <a:miter lim="400000"/>
          </a:ln>
        </p:spPr>
      </p:pic>
      <p:sp>
        <p:nvSpPr>
          <p:cNvPr id="84" name="Rectangle 5"/>
          <p:cNvSpPr txBox="1"/>
          <p:nvPr/>
        </p:nvSpPr>
        <p:spPr>
          <a:xfrm>
            <a:off x="1810542" y="6621281"/>
            <a:ext cx="232648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spcBef>
                <a:spcPts val="400"/>
              </a:spcBef>
              <a:defRPr i="0" sz="700">
                <a:solidFill>
                  <a:srgbClr val="808080"/>
                </a:solidFill>
              </a:defRPr>
            </a:lvl1pPr>
          </a:lstStyle>
          <a:p>
            <a:pPr/>
            <a:r>
              <a:t>© 2017 Progress Software Corporation. All rights reserved.</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
        <p:nvSpPr>
          <p:cNvPr id="86" name="Straight Connector 3"/>
          <p:cNvSpPr/>
          <p:nvPr/>
        </p:nvSpPr>
        <p:spPr>
          <a:xfrm>
            <a:off x="611961" y="998375"/>
            <a:ext cx="10894240" cy="1"/>
          </a:xfrm>
          <a:prstGeom prst="line">
            <a:avLst/>
          </a:prstGeom>
          <a:solidFill>
            <a:schemeClr val="accent1"/>
          </a:solidFill>
          <a:ln w="12700">
            <a:solidFill>
              <a:srgbClr val="43A700"/>
            </a:solidFill>
          </a:ln>
        </p:spPr>
        <p:txBody>
          <a:bodyPr lIns="45719" rIns="45719" anchor="ctr"/>
          <a:lstStyle/>
          <a:p>
            <a:pPr/>
          </a:p>
        </p:txBody>
      </p:sp>
      <p:sp>
        <p:nvSpPr>
          <p:cNvPr id="87" name="Title Text"/>
          <p:cNvSpPr txBox="1"/>
          <p:nvPr>
            <p:ph type="title"/>
          </p:nvPr>
        </p:nvSpPr>
        <p:spPr>
          <a:prstGeom prst="rect">
            <a:avLst/>
          </a:prstGeom>
        </p:spPr>
        <p:txBody>
          <a:bodyPr/>
          <a:lstStyle/>
          <a:p>
            <a:pPr/>
            <a:r>
              <a:t>Title Text</a:t>
            </a:r>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 no text boxes">
    <p:spTree>
      <p:nvGrpSpPr>
        <p:cNvPr id="1" name=""/>
        <p:cNvGrpSpPr/>
        <p:nvPr/>
      </p:nvGrpSpPr>
      <p:grpSpPr>
        <a:xfrm>
          <a:off x="0" y="0"/>
          <a:ext cx="0" cy="0"/>
          <a:chOff x="0" y="0"/>
          <a:chExt cx="0" cy="0"/>
        </a:xfrm>
      </p:grpSpPr>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white">
    <p:spTree>
      <p:nvGrpSpPr>
        <p:cNvPr id="1" name=""/>
        <p:cNvGrpSpPr/>
        <p:nvPr/>
      </p:nvGrpSpPr>
      <p:grpSpPr>
        <a:xfrm>
          <a:off x="0" y="0"/>
          <a:ext cx="0" cy="0"/>
          <a:chOff x="0" y="0"/>
          <a:chExt cx="0" cy="0"/>
        </a:xfrm>
      </p:grpSpPr>
      <p:sp>
        <p:nvSpPr>
          <p:cNvPr id="101" name="Slide Number"/>
          <p:cNvSpPr txBox="1"/>
          <p:nvPr>
            <p:ph type="sldNum" sz="quarter" idx="2"/>
          </p:nvPr>
        </p:nvSpPr>
        <p:spPr>
          <a:xfrm>
            <a:off x="5886661" y="6172200"/>
            <a:ext cx="2841838" cy="368301"/>
          </a:xfrm>
          <a:prstGeom prst="rect">
            <a:avLst/>
          </a:prstGeom>
        </p:spPr>
        <p:txBody>
          <a:bodyPr lIns="45719" tIns="45719" rIns="45719" bIns="45719" anchor="ctr"/>
          <a:lstStyle>
            <a:lvl1pPr algn="r" defTabSz="914400">
              <a:spcBef>
                <a:spcPts val="700"/>
              </a:spcBef>
              <a:defRPr i="1" sz="1200">
                <a:solidFill>
                  <a:srgbClr val="000000"/>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2">
            <a:extLst/>
          </a:blip>
          <a:stretch>
            <a:fillRect/>
          </a:stretch>
        </p:blipFill>
        <p:spPr>
          <a:xfrm>
            <a:off x="2440" y="0"/>
            <a:ext cx="12183945" cy="6856898"/>
          </a:xfrm>
          <a:prstGeom prst="rect">
            <a:avLst/>
          </a:prstGeom>
          <a:ln w="12700">
            <a:miter lim="400000"/>
          </a:ln>
        </p:spPr>
      </p:pic>
      <p:sp>
        <p:nvSpPr>
          <p:cNvPr id="3" name="Rectangle 5"/>
          <p:cNvSpPr txBox="1"/>
          <p:nvPr/>
        </p:nvSpPr>
        <p:spPr>
          <a:xfrm>
            <a:off x="1810542" y="6621281"/>
            <a:ext cx="2326489" cy="1270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a:spcBef>
                <a:spcPts val="400"/>
              </a:spcBef>
              <a:defRPr i="0" sz="700">
                <a:solidFill>
                  <a:srgbClr val="808080"/>
                </a:solidFill>
              </a:defRPr>
            </a:lvl1pPr>
          </a:lstStyle>
          <a:p>
            <a:pPr/>
            <a:r>
              <a:t>© 2017 Progress Software Corporation. All rights reserved.</a:t>
            </a:r>
          </a:p>
        </p:txBody>
      </p:sp>
      <p:sp>
        <p:nvSpPr>
          <p:cNvPr id="4" name="Slide Number"/>
          <p:cNvSpPr txBox="1"/>
          <p:nvPr>
            <p:ph type="sldNum" sz="quarter" idx="2"/>
          </p:nvPr>
        </p:nvSpPr>
        <p:spPr>
          <a:xfrm>
            <a:off x="10003832" y="6590504"/>
            <a:ext cx="153963" cy="135546"/>
          </a:xfrm>
          <a:prstGeom prst="rect">
            <a:avLst/>
          </a:prstGeom>
          <a:ln w="12700">
            <a:miter lim="400000"/>
          </a:ln>
        </p:spPr>
        <p:txBody>
          <a:bodyPr wrap="none" lIns="0" tIns="0" rIns="0" bIns="0">
            <a:spAutoFit/>
          </a:bodyPr>
          <a:lstStyle>
            <a:lvl1pPr algn="l" defTabSz="1033462">
              <a:spcBef>
                <a:spcPts val="0"/>
              </a:spcBef>
              <a:defRPr i="0" sz="1000">
                <a:solidFill>
                  <a:srgbClr val="808080"/>
                </a:solidFill>
              </a:defRPr>
            </a:lvl1pPr>
          </a:lstStyle>
          <a:p>
            <a:pPr/>
            <a:fld id="{86CB4B4D-7CA3-9044-876B-883B54F8677D}" type="slidenum"/>
          </a:p>
        </p:txBody>
      </p:sp>
      <p:sp>
        <p:nvSpPr>
          <p:cNvPr id="5" name="Straight Connector 3"/>
          <p:cNvSpPr/>
          <p:nvPr/>
        </p:nvSpPr>
        <p:spPr>
          <a:xfrm>
            <a:off x="611961" y="998375"/>
            <a:ext cx="10894240" cy="1"/>
          </a:xfrm>
          <a:prstGeom prst="line">
            <a:avLst/>
          </a:prstGeom>
          <a:solidFill>
            <a:schemeClr val="accent1"/>
          </a:solidFill>
          <a:ln w="12700">
            <a:solidFill>
              <a:srgbClr val="43A700"/>
            </a:solidFill>
          </a:ln>
        </p:spPr>
        <p:txBody>
          <a:bodyPr lIns="45719" rIns="45719" anchor="ctr"/>
          <a:lstStyle/>
          <a:p>
            <a:pPr/>
          </a:p>
        </p:txBody>
      </p:sp>
      <p:sp>
        <p:nvSpPr>
          <p:cNvPr id="6" name="Title Text"/>
          <p:cNvSpPr txBox="1"/>
          <p:nvPr>
            <p:ph type="title"/>
          </p:nvPr>
        </p:nvSpPr>
        <p:spPr>
          <a:xfrm>
            <a:off x="616817" y="367496"/>
            <a:ext cx="10801179" cy="430889"/>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7" name="Body Level One…"/>
          <p:cNvSpPr txBox="1"/>
          <p:nvPr>
            <p:ph type="body" idx="1"/>
          </p:nvPr>
        </p:nvSpPr>
        <p:spPr>
          <a:xfrm>
            <a:off x="611962" y="1200150"/>
            <a:ext cx="10360501" cy="530352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1pPr>
      <a:lvl2pPr marL="0" marR="0" indent="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2pPr>
      <a:lvl3pPr marL="0" marR="0" indent="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3pPr>
      <a:lvl4pPr marL="0" marR="0" indent="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4pPr>
      <a:lvl5pPr marL="0" marR="0" indent="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5pPr>
      <a:lvl6pPr marL="0" marR="0" indent="45720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6pPr>
      <a:lvl7pPr marL="0" marR="0" indent="91440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7pPr>
      <a:lvl8pPr marL="0" marR="0" indent="137160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8pPr>
      <a:lvl9pPr marL="0" marR="0" indent="1828800" algn="l" defTabSz="914400" rtl="0" latinLnBrk="0">
        <a:lnSpc>
          <a:spcPct val="90000"/>
        </a:lnSpc>
        <a:spcBef>
          <a:spcPts val="0"/>
        </a:spcBef>
        <a:spcAft>
          <a:spcPts val="0"/>
        </a:spcAft>
        <a:buClrTx/>
        <a:buSzTx/>
        <a:buFontTx/>
        <a:buNone/>
        <a:tabLst/>
        <a:defRPr b="0" baseline="0" cap="none" i="0" spc="0" strike="noStrike" sz="2400" u="none">
          <a:solidFill>
            <a:srgbClr val="000000"/>
          </a:solidFill>
          <a:uFillTx/>
          <a:latin typeface="+mn-lt"/>
          <a:ea typeface="+mn-ea"/>
          <a:cs typeface="+mn-cs"/>
          <a:sym typeface="Arial"/>
        </a:defRPr>
      </a:lvl9pPr>
    </p:titleStyle>
    <p:bodyStyle>
      <a:lvl1pPr marL="342900" marR="0" indent="-3429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1pPr>
      <a:lvl2pPr marL="774700" marR="0" indent="-3175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2pPr>
      <a:lvl3pPr marL="1200150" marR="0" indent="-28575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3pPr>
      <a:lvl4pPr marL="1698171" marR="0" indent="-326571" algn="l" defTabSz="914400" rtl="0" latinLnBrk="0">
        <a:lnSpc>
          <a:spcPct val="100000"/>
        </a:lnSpc>
        <a:spcBef>
          <a:spcPts val="900"/>
        </a:spcBef>
        <a:spcAft>
          <a:spcPts val="0"/>
        </a:spcAft>
        <a:buClr>
          <a:srgbClr val="00AB8E"/>
        </a:buClr>
        <a:buSzPct val="95000"/>
        <a:buFontTx/>
        <a:buChar char="o"/>
        <a:tabLst/>
        <a:defRPr b="0" baseline="0" cap="none" i="0" spc="0" strike="noStrike" sz="2000" u="none">
          <a:solidFill>
            <a:srgbClr val="000000"/>
          </a:solidFill>
          <a:uFillTx/>
          <a:latin typeface="+mn-lt"/>
          <a:ea typeface="+mn-ea"/>
          <a:cs typeface="+mn-cs"/>
          <a:sym typeface="Arial"/>
        </a:defRPr>
      </a:lvl4pPr>
      <a:lvl5pPr marL="2155371" marR="0" indent="-326571" algn="l" defTabSz="914400" rtl="0" latinLnBrk="0">
        <a:lnSpc>
          <a:spcPct val="100000"/>
        </a:lnSpc>
        <a:spcBef>
          <a:spcPts val="900"/>
        </a:spcBef>
        <a:spcAft>
          <a:spcPts val="0"/>
        </a:spcAft>
        <a:buClr>
          <a:srgbClr val="00AB8E"/>
        </a:buClr>
        <a:buSzPct val="95000"/>
        <a:buFontTx/>
        <a:buChar char="o"/>
        <a:tabLst/>
        <a:defRPr b="0" baseline="0" cap="none" i="0" spc="0" strike="noStrike" sz="2000" u="none">
          <a:solidFill>
            <a:srgbClr val="000000"/>
          </a:solidFill>
          <a:uFillTx/>
          <a:latin typeface="+mn-lt"/>
          <a:ea typeface="+mn-ea"/>
          <a:cs typeface="+mn-cs"/>
          <a:sym typeface="Arial"/>
        </a:defRPr>
      </a:lvl5pPr>
      <a:lvl6pPr marL="2514600" marR="0" indent="-2286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6pPr>
      <a:lvl7pPr marL="2971800" marR="0" indent="-2286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7pPr>
      <a:lvl8pPr marL="3429000" marR="0" indent="-2286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8pPr>
      <a:lvl9pPr marL="3886200" marR="0" indent="-228600" algn="l" defTabSz="914400" rtl="0" latinLnBrk="0">
        <a:lnSpc>
          <a:spcPct val="100000"/>
        </a:lnSpc>
        <a:spcBef>
          <a:spcPts val="900"/>
        </a:spcBef>
        <a:spcAft>
          <a:spcPts val="0"/>
        </a:spcAft>
        <a:buClr>
          <a:srgbClr val="00AB8E"/>
        </a:buClr>
        <a:buSzPct val="100000"/>
        <a:buFontTx/>
        <a:buChar char="•"/>
        <a:tabLst/>
        <a:defRPr b="0" baseline="0" cap="none" i="0" spc="0" strike="noStrike" sz="2000" u="none">
          <a:solidFill>
            <a:srgbClr val="000000"/>
          </a:solidFill>
          <a:uFillTx/>
          <a:latin typeface="+mn-lt"/>
          <a:ea typeface="+mn-ea"/>
          <a:cs typeface="+mn-cs"/>
          <a:sym typeface="Arial"/>
        </a:defRPr>
      </a:lvl9pPr>
    </p:bodyStyle>
    <p:otherStyle>
      <a:lvl1pPr marL="0" marR="0" indent="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1pPr>
      <a:lvl2pPr marL="0" marR="0" indent="4572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2pPr>
      <a:lvl3pPr marL="0" marR="0" indent="9144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3pPr>
      <a:lvl4pPr marL="0" marR="0" indent="13716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4pPr>
      <a:lvl5pPr marL="0" marR="0" indent="18288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5pPr>
      <a:lvl6pPr marL="0" marR="0" indent="22860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6pPr>
      <a:lvl7pPr marL="0" marR="0" indent="27432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7pPr>
      <a:lvl8pPr marL="0" marR="0" indent="32004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8pPr>
      <a:lvl9pPr marL="0" marR="0" indent="3657600" algn="l" defTabSz="1033462" rtl="0" latinLnBrk="0">
        <a:lnSpc>
          <a:spcPct val="100000"/>
        </a:lnSpc>
        <a:spcBef>
          <a:spcPts val="0"/>
        </a:spcBef>
        <a:spcAft>
          <a:spcPts val="0"/>
        </a:spcAft>
        <a:buClrTx/>
        <a:buSzTx/>
        <a:buFontTx/>
        <a:buNone/>
        <a:tabLst/>
        <a:defRPr b="0" baseline="0" cap="none" i="0" spc="0" strike="noStrike" sz="1000" u="none">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 Id="rId3" Type="http://schemas.openxmlformats.org/officeDocument/2006/relationships/image" Target="../media/image10.png"/><Relationship Id="rId4" Type="http://schemas.openxmlformats.org/officeDocument/2006/relationships/image" Target="../media/image1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s>

</file>

<file path=ppt/slides/_rels/slide6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66.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www.progress.com/openedge" TargetMode="External"/><Relationship Id="rId3" Type="http://schemas.openxmlformats.org/officeDocument/2006/relationships/hyperlink" Target="https://www.youtube.com/channel/UCNxy1VY73tYJ7o_R25HjohQ/playlists?shelf_id=10&amp;view=50&amp;sort=dd" TargetMode="External"/><Relationship Id="rId4" Type="http://schemas.openxmlformats.org/officeDocument/2006/relationships/hyperlink" Target="http://documentation.progress.com/output/ua/OpenEdge_latest/" TargetMode="External"/><Relationship Id="rId5" Type="http://schemas.openxmlformats.org/officeDocument/2006/relationships/hyperlink" Target="https://www.progress.com/support/reference-guide" TargetMode="External"/><Relationship Id="rId6" Type="http://schemas.openxmlformats.org/officeDocument/2006/relationships/hyperlink" Target="https://community.progress.com/" TargetMode="External"/><Relationship Id="rId7" Type="http://schemas.openxmlformats.org/officeDocument/2006/relationships/hyperlink" Target="https://wbt.progress.com/" TargetMode="External"/></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Rectangle 2"/>
          <p:cNvSpPr txBox="1"/>
          <p:nvPr>
            <p:ph type="title"/>
          </p:nvPr>
        </p:nvSpPr>
        <p:spPr>
          <a:xfrm>
            <a:off x="4702588" y="1881271"/>
            <a:ext cx="7321346" cy="1477330"/>
          </a:xfrm>
          <a:prstGeom prst="rect">
            <a:avLst/>
          </a:prstGeom>
        </p:spPr>
        <p:txBody>
          <a:bodyPr/>
          <a:lstStyle/>
          <a:p>
            <a:pPr/>
            <a:r>
              <a:t>Design Patterns </a:t>
            </a:r>
            <a:br/>
            <a:r>
              <a:t>Using OpenEdge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 name="Why Design Patterns?"/>
          <p:cNvSpPr txBox="1"/>
          <p:nvPr>
            <p:ph type="title"/>
          </p:nvPr>
        </p:nvSpPr>
        <p:spPr>
          <a:prstGeom prst="rect">
            <a:avLst/>
          </a:prstGeom>
        </p:spPr>
        <p:txBody>
          <a:bodyPr/>
          <a:lstStyle/>
          <a:p>
            <a:pPr/>
            <a:r>
              <a:t>Why Design Patterns?</a:t>
            </a:r>
          </a:p>
        </p:txBody>
      </p:sp>
      <p:sp>
        <p:nvSpPr>
          <p:cNvPr id="169" name="Promote communication…"/>
          <p:cNvSpPr txBox="1"/>
          <p:nvPr>
            <p:ph type="body" idx="1"/>
          </p:nvPr>
        </p:nvSpPr>
        <p:spPr>
          <a:prstGeom prst="rect">
            <a:avLst/>
          </a:prstGeom>
        </p:spPr>
        <p:txBody>
          <a:bodyPr/>
          <a:lstStyle/>
          <a:p>
            <a:pPr/>
            <a:r>
              <a:t>Promote communication</a:t>
            </a:r>
          </a:p>
          <a:p>
            <a:pPr/>
            <a:r>
              <a:t>Stimulate new ideas</a:t>
            </a:r>
          </a:p>
          <a:p>
            <a:pPr/>
            <a:r>
              <a:t>Education (everybody else is doing it)</a:t>
            </a:r>
          </a:p>
          <a:p>
            <a:pPr/>
            <a:r>
              <a:t>Achieve higher levels of:</a:t>
            </a:r>
          </a:p>
          <a:p>
            <a:pPr lvl="1" marL="800100" indent="-342900">
              <a:buChar char="▪"/>
            </a:pPr>
            <a:r>
              <a:t>Encapsulation</a:t>
            </a:r>
          </a:p>
          <a:p>
            <a:pPr lvl="1" marL="800100" indent="-342900">
              <a:buChar char="▪"/>
            </a:pPr>
            <a:r>
              <a:t>Granularity</a:t>
            </a:r>
          </a:p>
          <a:p>
            <a:pPr lvl="1" marL="800100" indent="-342900">
              <a:buChar char="▪"/>
            </a:pPr>
            <a:r>
              <a:t>Dependency (less, that is)</a:t>
            </a:r>
          </a:p>
          <a:p>
            <a:pPr lvl="1" marL="800100" indent="-342900">
              <a:buChar char="▪"/>
            </a:pPr>
            <a:r>
              <a:t>Flexibility</a:t>
            </a:r>
          </a:p>
          <a:p>
            <a:pPr lvl="1" marL="800100" indent="-342900">
              <a:buChar char="▪"/>
            </a:pPr>
            <a:r>
              <a:t>Performance</a:t>
            </a:r>
          </a:p>
          <a:p>
            <a:pPr lvl="1" marL="800100" indent="-342900">
              <a:buChar char="▪"/>
            </a:pPr>
            <a:r>
              <a:t>Evolution</a:t>
            </a:r>
          </a:p>
          <a:p>
            <a:pPr lvl="1" marL="800100" indent="-342900">
              <a:buChar char="▪"/>
            </a:pPr>
            <a:r>
              <a:t>Reusability</a:t>
            </a:r>
          </a:p>
          <a:p>
            <a:pPr lvl="1" marL="800100" indent="-342900">
              <a:buChar char="▪"/>
            </a:pPr>
            <a:r>
              <a:t>Maintenance</a:t>
            </a:r>
          </a:p>
          <a:p>
            <a:pPr lvl="1" marL="800100" indent="-342900">
              <a:buChar char="▪"/>
            </a:pPr>
            <a:r>
              <a:t>Deployment (release process)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lide Number"/>
          <p:cNvSpPr txBox="1"/>
          <p:nvPr>
            <p:ph type="sldNum" sz="quarter" idx="2"/>
          </p:nvPr>
        </p:nvSpPr>
        <p:spPr>
          <a:xfrm>
            <a:off x="10003832" y="6590504"/>
            <a:ext cx="144537"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4" name="Types of Design Patterns"/>
          <p:cNvSpPr txBox="1"/>
          <p:nvPr>
            <p:ph type="title"/>
          </p:nvPr>
        </p:nvSpPr>
        <p:spPr>
          <a:prstGeom prst="rect">
            <a:avLst/>
          </a:prstGeom>
        </p:spPr>
        <p:txBody>
          <a:bodyPr/>
          <a:lstStyle/>
          <a:p>
            <a:pPr/>
            <a:r>
              <a:t>Types of Design Patterns</a:t>
            </a:r>
          </a:p>
        </p:txBody>
      </p:sp>
      <p:sp>
        <p:nvSpPr>
          <p:cNvPr id="175" name="Creational…"/>
          <p:cNvSpPr txBox="1"/>
          <p:nvPr>
            <p:ph type="body" idx="1"/>
          </p:nvPr>
        </p:nvSpPr>
        <p:spPr>
          <a:prstGeom prst="rect">
            <a:avLst/>
          </a:prstGeom>
        </p:spPr>
        <p:txBody>
          <a:bodyPr/>
          <a:lstStyle/>
          <a:p>
            <a:pPr/>
            <a:r>
              <a:t>Creational</a:t>
            </a:r>
          </a:p>
          <a:p>
            <a:pPr lvl="1" marL="800100" indent="-342900">
              <a:buChar char="▪"/>
            </a:pPr>
            <a:r>
              <a:t>Facilitate, or otherwise automate or abstract, the creation (or instantiation) of objects for a given purpose or application</a:t>
            </a:r>
          </a:p>
          <a:p>
            <a:pPr/>
            <a:r>
              <a:t>Structural</a:t>
            </a:r>
          </a:p>
          <a:p>
            <a:pPr lvl="1" marL="800100" indent="-342900">
              <a:buChar char="▪"/>
            </a:pPr>
            <a:r>
              <a:t>Use classes and objects to create certain structures whose goal is to solve certain problems</a:t>
            </a:r>
          </a:p>
          <a:p>
            <a:pPr/>
            <a:r>
              <a:t>Behavioral</a:t>
            </a:r>
          </a:p>
          <a:p>
            <a:pPr lvl="1" marL="800100" indent="-342900">
              <a:buChar char="▪"/>
            </a:pPr>
            <a:r>
              <a:t>Help create and organize algorithms (behavior or logic) and the communication between objects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8" name="Creational Patterns"/>
          <p:cNvSpPr txBox="1"/>
          <p:nvPr>
            <p:ph type="title"/>
          </p:nvPr>
        </p:nvSpPr>
        <p:spPr>
          <a:prstGeom prst="rect">
            <a:avLst/>
          </a:prstGeom>
        </p:spPr>
        <p:txBody>
          <a:bodyPr/>
          <a:lstStyle/>
          <a:p>
            <a:pPr/>
            <a:r>
              <a:t>Creational Patterns</a:t>
            </a:r>
          </a:p>
        </p:txBody>
      </p:sp>
      <p:sp>
        <p:nvSpPr>
          <p:cNvPr id="179" name="Abstract Factory…"/>
          <p:cNvSpPr txBox="1"/>
          <p:nvPr>
            <p:ph type="body" idx="1"/>
          </p:nvPr>
        </p:nvSpPr>
        <p:spPr>
          <a:prstGeom prst="rect">
            <a:avLst/>
          </a:prstGeom>
        </p:spPr>
        <p:txBody>
          <a:bodyPr/>
          <a:lstStyle/>
          <a:p>
            <a:pPr/>
            <a:r>
              <a:t>Abstract Factory</a:t>
            </a:r>
          </a:p>
          <a:p>
            <a:pPr/>
            <a:r>
              <a:t>Builder</a:t>
            </a:r>
          </a:p>
          <a:p>
            <a:pPr/>
            <a:r>
              <a:t>Factory Method</a:t>
            </a:r>
          </a:p>
          <a:p>
            <a:pPr/>
            <a:r>
              <a:t>Singleton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4" name="Abstract Factory"/>
          <p:cNvSpPr txBox="1"/>
          <p:nvPr>
            <p:ph type="title"/>
          </p:nvPr>
        </p:nvSpPr>
        <p:spPr>
          <a:prstGeom prst="rect">
            <a:avLst/>
          </a:prstGeom>
        </p:spPr>
        <p:txBody>
          <a:bodyPr/>
          <a:lstStyle/>
          <a:p>
            <a:pPr/>
            <a:r>
              <a:t>Abstract Factory</a:t>
            </a:r>
          </a:p>
        </p:txBody>
      </p:sp>
      <p:sp>
        <p:nvSpPr>
          <p:cNvPr id="185" name="Provides an interface for creating families of related or dependent objects without specifying their concrete classes…"/>
          <p:cNvSpPr txBox="1"/>
          <p:nvPr>
            <p:ph type="body" idx="1"/>
          </p:nvPr>
        </p:nvSpPr>
        <p:spPr>
          <a:prstGeom prst="rect">
            <a:avLst/>
          </a:prstGeom>
        </p:spPr>
        <p:txBody>
          <a:bodyPr/>
          <a:lstStyle/>
          <a:p>
            <a:pPr/>
            <a:r>
              <a:t>Provides an interface for creating families of related or dependent objects without specifying their concrete classes</a:t>
            </a:r>
          </a:p>
          <a:p>
            <a:pPr/>
            <a:r>
              <a:t>Use of this pattern makes it possible to interchange concrete implementations without changing the code that uses them, even at runtime. This applies to both specific objects as well as the factories themselves</a:t>
            </a:r>
          </a:p>
          <a:p>
            <a:pPr/>
            <a:r>
              <a:t>May result in extra initial code</a:t>
            </a:r>
          </a:p>
          <a:p>
            <a:pPr/>
            <a:r>
              <a:t>Two main concepts:</a:t>
            </a:r>
          </a:p>
          <a:p>
            <a:pPr lvl="1" marL="800100" indent="-342900">
              <a:buChar char="▪"/>
            </a:pPr>
            <a:r>
              <a:t>Factory: creates </a:t>
            </a:r>
            <a:r>
              <a:rPr i="1"/>
              <a:t>product</a:t>
            </a:r>
            <a:r>
              <a:t> objects</a:t>
            </a:r>
          </a:p>
          <a:p>
            <a:pPr lvl="1" marL="800100" indent="-342900">
              <a:buChar char="▪"/>
            </a:pPr>
            <a:r>
              <a:t>Product: object created by factory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8" name="Abstract Factory — Configuration"/>
          <p:cNvSpPr txBox="1"/>
          <p:nvPr>
            <p:ph type="title"/>
          </p:nvPr>
        </p:nvSpPr>
        <p:spPr>
          <a:prstGeom prst="rect">
            <a:avLst/>
          </a:prstGeom>
        </p:spPr>
        <p:txBody>
          <a:bodyPr/>
          <a:lstStyle/>
          <a:p>
            <a:pPr/>
            <a:r>
              <a:t>Abstract Factory — Configuration</a:t>
            </a:r>
          </a:p>
        </p:txBody>
      </p:sp>
      <p:sp>
        <p:nvSpPr>
          <p:cNvPr id="189" name="A client uses an abstract factory…"/>
          <p:cNvSpPr txBox="1"/>
          <p:nvPr>
            <p:ph type="body" idx="1"/>
          </p:nvPr>
        </p:nvSpPr>
        <p:spPr>
          <a:prstGeom prst="rect">
            <a:avLst/>
          </a:prstGeom>
        </p:spPr>
        <p:txBody>
          <a:bodyPr/>
          <a:lstStyle/>
          <a:p>
            <a:pPr/>
            <a:r>
              <a:t>A client uses an abstract factory</a:t>
            </a:r>
          </a:p>
          <a:p>
            <a:pPr/>
            <a:r>
              <a:t>Concrete factory determined at runtime e.g. configuration or user input</a:t>
            </a:r>
          </a:p>
          <a:p>
            <a:pPr/>
            <a:r>
              <a:t>The factory instantiates the objects as required by client</a:t>
            </a:r>
          </a:p>
        </p:txBody>
      </p:sp>
      <p:pic>
        <p:nvPicPr>
          <p:cNvPr id="190" name="image3.png" descr="image3.png"/>
          <p:cNvPicPr>
            <a:picLocks noChangeAspect="1"/>
          </p:cNvPicPr>
          <p:nvPr/>
        </p:nvPicPr>
        <p:blipFill>
          <a:blip r:embed="rId2">
            <a:extLst/>
          </a:blip>
          <a:stretch>
            <a:fillRect/>
          </a:stretch>
        </p:blipFill>
        <p:spPr>
          <a:xfrm>
            <a:off x="3263900" y="2378710"/>
            <a:ext cx="5651500" cy="29464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Abstract Factory — Exercise"/>
          <p:cNvSpPr txBox="1"/>
          <p:nvPr>
            <p:ph type="title"/>
          </p:nvPr>
        </p:nvSpPr>
        <p:spPr>
          <a:prstGeom prst="rect">
            <a:avLst/>
          </a:prstGeom>
        </p:spPr>
        <p:txBody>
          <a:bodyPr/>
          <a:lstStyle/>
          <a:p>
            <a:pPr/>
            <a:r>
              <a:t>Abstract Factory — Exercise</a:t>
            </a:r>
          </a:p>
        </p:txBody>
      </p:sp>
      <p:sp>
        <p:nvSpPr>
          <p:cNvPr id="194" name="See Exercises folder, exercise 5…"/>
          <p:cNvSpPr txBox="1"/>
          <p:nvPr>
            <p:ph type="body" idx="1"/>
          </p:nvPr>
        </p:nvSpPr>
        <p:spPr>
          <a:prstGeom prst="rect">
            <a:avLst/>
          </a:prstGeom>
        </p:spPr>
        <p:txBody>
          <a:bodyPr/>
          <a:lstStyle/>
          <a:p>
            <a:pPr/>
            <a:r>
              <a:t>See Exercises folder, exercise 5</a:t>
            </a:r>
          </a:p>
          <a:p>
            <a:pPr/>
            <a:r>
              <a:t>See Bonus Exercise DesignPatternsOpenedge.AbstractFactory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7" name="Abstract Factory — Exercise Class Diagram"/>
          <p:cNvSpPr txBox="1"/>
          <p:nvPr>
            <p:ph type="title"/>
          </p:nvPr>
        </p:nvSpPr>
        <p:spPr>
          <a:prstGeom prst="rect">
            <a:avLst/>
          </a:prstGeom>
        </p:spPr>
        <p:txBody>
          <a:bodyPr/>
          <a:lstStyle/>
          <a:p>
            <a:pPr/>
            <a:r>
              <a:t>Abstract Factory — Exercise Class Diagram</a:t>
            </a:r>
          </a:p>
        </p:txBody>
      </p:sp>
      <p:pic>
        <p:nvPicPr>
          <p:cNvPr id="198" name="image4.png" descr="image4.png"/>
          <p:cNvPicPr>
            <a:picLocks noChangeAspect="1"/>
          </p:cNvPicPr>
          <p:nvPr/>
        </p:nvPicPr>
        <p:blipFill>
          <a:blip r:embed="rId2">
            <a:extLst/>
          </a:blip>
          <a:stretch>
            <a:fillRect/>
          </a:stretch>
        </p:blipFill>
        <p:spPr>
          <a:xfrm>
            <a:off x="1066800" y="1066239"/>
            <a:ext cx="10045700" cy="56515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1" name="Abstract Factory — Exercise Bonus"/>
          <p:cNvSpPr txBox="1"/>
          <p:nvPr>
            <p:ph type="title"/>
          </p:nvPr>
        </p:nvSpPr>
        <p:spPr>
          <a:prstGeom prst="rect">
            <a:avLst/>
          </a:prstGeom>
        </p:spPr>
        <p:txBody>
          <a:bodyPr/>
          <a:lstStyle/>
          <a:p>
            <a:pPr/>
            <a:r>
              <a:t>Abstract Factory — Exercise Bonus</a:t>
            </a:r>
          </a:p>
        </p:txBody>
      </p:sp>
      <p:sp>
        <p:nvSpPr>
          <p:cNvPr id="202" name="New requirement: lease manager now needs to be able to lease electric cars…"/>
          <p:cNvSpPr txBox="1"/>
          <p:nvPr>
            <p:ph type="body" idx="1"/>
          </p:nvPr>
        </p:nvSpPr>
        <p:spPr>
          <a:prstGeom prst="rect">
            <a:avLst/>
          </a:prstGeom>
        </p:spPr>
        <p:txBody>
          <a:bodyPr/>
          <a:lstStyle/>
          <a:p>
            <a:pPr/>
            <a:r>
              <a:t>New requirement: lease manager now needs to be able to lease electric cars</a:t>
            </a:r>
          </a:p>
          <a:p>
            <a:pPr/>
            <a:r>
              <a:t>Extend application to fulfill new requirement without affecting lease manager</a:t>
            </a:r>
          </a:p>
          <a:p>
            <a:pPr/>
            <a:r>
              <a:t>Update class diagram (design)</a:t>
            </a:r>
          </a:p>
          <a:p>
            <a:pPr/>
            <a:r>
              <a:t>Write new classes (develop)</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5" name="Builder"/>
          <p:cNvSpPr txBox="1"/>
          <p:nvPr>
            <p:ph type="title"/>
          </p:nvPr>
        </p:nvSpPr>
        <p:spPr>
          <a:prstGeom prst="rect">
            <a:avLst/>
          </a:prstGeom>
        </p:spPr>
        <p:txBody>
          <a:bodyPr/>
          <a:lstStyle/>
          <a:p>
            <a:pPr/>
            <a:r>
              <a:t>Builder</a:t>
            </a:r>
          </a:p>
        </p:txBody>
      </p:sp>
      <p:sp>
        <p:nvSpPr>
          <p:cNvPr id="206" name="Builder pattern builds a complex object using simple objects with a step by step approach…"/>
          <p:cNvSpPr txBox="1"/>
          <p:nvPr>
            <p:ph type="body" idx="1"/>
          </p:nvPr>
        </p:nvSpPr>
        <p:spPr>
          <a:prstGeom prst="rect">
            <a:avLst/>
          </a:prstGeom>
        </p:spPr>
        <p:txBody>
          <a:bodyPr/>
          <a:lstStyle/>
          <a:p>
            <a:pPr/>
            <a:r>
              <a:t>Builder pattern builds a complex object using simple objects with a step by step approach</a:t>
            </a:r>
          </a:p>
          <a:p>
            <a:pPr/>
            <a:r>
              <a:t>When and why</a:t>
            </a:r>
          </a:p>
          <a:p>
            <a:pPr lvl="1" marL="800100" indent="-342900">
              <a:buChar char="▪"/>
            </a:pPr>
            <a:r>
              <a:t>Complex objects</a:t>
            </a:r>
          </a:p>
          <a:p>
            <a:pPr lvl="1" marL="800100" indent="-342900">
              <a:buChar char="▪"/>
            </a:pPr>
            <a:r>
              <a:t>Multiple ways to instantiate a complex object</a:t>
            </a:r>
          </a:p>
          <a:p>
            <a:pPr/>
            <a:r>
              <a:t>Solves the telescoping constructor anti-pattern</a:t>
            </a:r>
          </a:p>
          <a:p>
            <a:pPr/>
            <a:r>
              <a:t>Create an empty object then set its attributes</a:t>
            </a:r>
          </a:p>
          <a:p>
            <a:pPr/>
            <a:r>
              <a:t>Two main concepts:</a:t>
            </a:r>
          </a:p>
          <a:p>
            <a:pPr lvl="1" marL="800100" indent="-342900">
              <a:buChar char="▪"/>
            </a:pPr>
            <a:r>
              <a:t>Factory: creates </a:t>
            </a:r>
            <a:r>
              <a:rPr i="1"/>
              <a:t>product</a:t>
            </a:r>
            <a:r>
              <a:t> objects</a:t>
            </a:r>
          </a:p>
          <a:p>
            <a:pPr lvl="1" marL="800100" indent="-342900">
              <a:buChar char="▪"/>
            </a:pPr>
            <a:r>
              <a:t>Product: object created by factory</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 name="Builder — Configuration"/>
          <p:cNvSpPr txBox="1"/>
          <p:nvPr>
            <p:ph type="title"/>
          </p:nvPr>
        </p:nvSpPr>
        <p:spPr>
          <a:prstGeom prst="rect">
            <a:avLst/>
          </a:prstGeom>
        </p:spPr>
        <p:txBody>
          <a:bodyPr/>
          <a:lstStyle/>
          <a:p>
            <a:pPr/>
            <a:r>
              <a:t>Builder — Configuration</a:t>
            </a:r>
          </a:p>
        </p:txBody>
      </p:sp>
      <p:sp>
        <p:nvSpPr>
          <p:cNvPr id="212" name="An abstract builder…"/>
          <p:cNvSpPr txBox="1"/>
          <p:nvPr>
            <p:ph type="body" idx="1"/>
          </p:nvPr>
        </p:nvSpPr>
        <p:spPr>
          <a:prstGeom prst="rect">
            <a:avLst/>
          </a:prstGeom>
        </p:spPr>
        <p:txBody>
          <a:bodyPr/>
          <a:lstStyle/>
          <a:p>
            <a:pPr/>
            <a:r>
              <a:t>An abstract builder</a:t>
            </a:r>
          </a:p>
          <a:p>
            <a:pPr/>
            <a:r>
              <a:t>Concrete builders for each specific product (object) — they subclass the abstract builder</a:t>
            </a:r>
          </a:p>
          <a:p>
            <a:pPr/>
            <a:r>
              <a:t>Product's constructor (method) receives the concrete builder as its super type (abstract builder)</a:t>
            </a:r>
          </a:p>
          <a:p>
            <a:pPr/>
            <a:r>
              <a:t>Client instantiates desired builder and asks it for product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Rectangle 6"/>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3" name="Rectangle 2"/>
          <p:cNvSpPr txBox="1"/>
          <p:nvPr>
            <p:ph type="title"/>
          </p:nvPr>
        </p:nvSpPr>
        <p:spPr>
          <a:xfrm>
            <a:off x="616816" y="370575"/>
            <a:ext cx="10801181" cy="424733"/>
          </a:xfrm>
          <a:prstGeom prst="rect">
            <a:avLst/>
          </a:prstGeom>
        </p:spPr>
        <p:txBody>
          <a:bodyPr/>
          <a:lstStyle>
            <a:lvl1pPr defTabSz="896111">
              <a:defRPr sz="2352"/>
            </a:lvl1pPr>
          </a:lstStyle>
          <a:p>
            <a:pPr/>
            <a:r>
              <a:t>Audience for this course</a:t>
            </a:r>
          </a:p>
        </p:txBody>
      </p:sp>
      <p:sp>
        <p:nvSpPr>
          <p:cNvPr id="134" name="Content Placeholder 4"/>
          <p:cNvSpPr txBox="1"/>
          <p:nvPr>
            <p:ph type="body" sz="quarter" idx="1"/>
          </p:nvPr>
        </p:nvSpPr>
        <p:spPr>
          <a:xfrm>
            <a:off x="1057495" y="1324137"/>
            <a:ext cx="10360501" cy="1450061"/>
          </a:xfrm>
          <a:prstGeom prst="rect">
            <a:avLst/>
          </a:prstGeom>
        </p:spPr>
        <p:txBody>
          <a:bodyPr/>
          <a:lstStyle>
            <a:lvl1pPr marL="0" indent="0">
              <a:buSzTx/>
              <a:buFont typeface="Wingdings"/>
              <a:buNone/>
            </a:lvl1pPr>
          </a:lstStyle>
          <a:p>
            <a:pPr/>
            <a:r>
              <a:t>This course is for experienced ABL developers who have a good understanding of Object Oriented development and want to achieve a higher level of software quality from design to development, maintenance and deployment.</a:t>
            </a:r>
          </a:p>
        </p:txBody>
      </p:sp>
      <p:pic>
        <p:nvPicPr>
          <p:cNvPr id="135" name="Picture 12" descr="Picture 12"/>
          <p:cNvPicPr>
            <a:picLocks noChangeAspect="1"/>
          </p:cNvPicPr>
          <p:nvPr/>
        </p:nvPicPr>
        <p:blipFill>
          <a:blip r:embed="rId2">
            <a:extLst/>
          </a:blip>
          <a:stretch>
            <a:fillRect/>
          </a:stretch>
        </p:blipFill>
        <p:spPr>
          <a:xfrm>
            <a:off x="4196503" y="2494809"/>
            <a:ext cx="4082484" cy="3031297"/>
          </a:xfrm>
          <a:prstGeom prst="rect">
            <a:avLst/>
          </a:prstGeom>
          <a:ln>
            <a:solidFill>
              <a:srgbClr val="808080"/>
            </a:solidFill>
          </a:ln>
        </p:spPr>
      </p:pic>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5" name="Builder — Exercise"/>
          <p:cNvSpPr txBox="1"/>
          <p:nvPr>
            <p:ph type="title"/>
          </p:nvPr>
        </p:nvSpPr>
        <p:spPr>
          <a:prstGeom prst="rect">
            <a:avLst/>
          </a:prstGeom>
        </p:spPr>
        <p:txBody>
          <a:bodyPr/>
          <a:lstStyle/>
          <a:p>
            <a:pPr/>
            <a:r>
              <a:t>Builder — Exercise</a:t>
            </a:r>
          </a:p>
        </p:txBody>
      </p:sp>
      <p:sp>
        <p:nvSpPr>
          <p:cNvPr id="216" name="See Exercises folder, exercise 6…"/>
          <p:cNvSpPr txBox="1"/>
          <p:nvPr>
            <p:ph type="body" idx="1"/>
          </p:nvPr>
        </p:nvSpPr>
        <p:spPr>
          <a:prstGeom prst="rect">
            <a:avLst/>
          </a:prstGeom>
        </p:spPr>
        <p:txBody>
          <a:bodyPr/>
          <a:lstStyle/>
          <a:p>
            <a:pPr/>
            <a:r>
              <a:t>See Exercises folder, exercise 6</a:t>
            </a:r>
          </a:p>
          <a:p>
            <a:pPr/>
            <a:r>
              <a:t>See Bonus Exercise DesignPatternsOpenedge.Builder</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9" name="Builder — Exercise Class Diagram"/>
          <p:cNvSpPr txBox="1"/>
          <p:nvPr>
            <p:ph type="title"/>
          </p:nvPr>
        </p:nvSpPr>
        <p:spPr>
          <a:prstGeom prst="rect">
            <a:avLst/>
          </a:prstGeom>
        </p:spPr>
        <p:txBody>
          <a:bodyPr/>
          <a:lstStyle/>
          <a:p>
            <a:pPr/>
            <a:r>
              <a:t>Builder — Exercise Class Diagram</a:t>
            </a:r>
          </a:p>
        </p:txBody>
      </p:sp>
      <p:pic>
        <p:nvPicPr>
          <p:cNvPr id="220" name="image6.png" descr="image6.png"/>
          <p:cNvPicPr>
            <a:picLocks noChangeAspect="1"/>
          </p:cNvPicPr>
          <p:nvPr/>
        </p:nvPicPr>
        <p:blipFill>
          <a:blip r:embed="rId2">
            <a:extLst/>
          </a:blip>
          <a:stretch>
            <a:fillRect/>
          </a:stretch>
        </p:blipFill>
        <p:spPr>
          <a:xfrm>
            <a:off x="3187511" y="1268639"/>
            <a:ext cx="5816978" cy="5230132"/>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3" name="Factory Method"/>
          <p:cNvSpPr txBox="1"/>
          <p:nvPr>
            <p:ph type="title"/>
          </p:nvPr>
        </p:nvSpPr>
        <p:spPr>
          <a:prstGeom prst="rect">
            <a:avLst/>
          </a:prstGeom>
        </p:spPr>
        <p:txBody>
          <a:bodyPr/>
          <a:lstStyle/>
          <a:p>
            <a:pPr/>
            <a:r>
              <a:t>Factory Method</a:t>
            </a:r>
          </a:p>
        </p:txBody>
      </p:sp>
      <p:sp>
        <p:nvSpPr>
          <p:cNvPr id="224" name="Defines an interface for creating an object but let subclasses decide which class to instantiate…"/>
          <p:cNvSpPr txBox="1"/>
          <p:nvPr>
            <p:ph type="body" idx="1"/>
          </p:nvPr>
        </p:nvSpPr>
        <p:spPr>
          <a:prstGeom prst="rect">
            <a:avLst/>
          </a:prstGeom>
        </p:spPr>
        <p:txBody>
          <a:bodyPr/>
          <a:lstStyle/>
          <a:p>
            <a:pPr/>
            <a:r>
              <a:t>Defines an interface for creating an object but let subclasses decide which class to instantiate</a:t>
            </a:r>
          </a:p>
          <a:p>
            <a:pPr/>
            <a:r>
              <a:t>Lets a class defer instantiation it uses to subclasses</a:t>
            </a:r>
          </a:p>
          <a:p>
            <a:pPr/>
            <a:r>
              <a:t>A.k.a. Virtual Constructor</a:t>
            </a:r>
          </a:p>
          <a:p>
            <a:pPr/>
            <a:r>
              <a:t>Allows the subclasses to choose the type of objects to create</a:t>
            </a:r>
          </a:p>
          <a:p>
            <a:pPr/>
            <a:r>
              <a:t>Promotes loose coupling by eliminating the need to bind application specific classes into the main client code</a:t>
            </a:r>
          </a:p>
          <a:p>
            <a:pPr/>
            <a:r>
              <a:t>Client code interacts solely with the resultant interface or abstract class so that it will work with any classes that implement the interface or extend the abstract class</a:t>
            </a:r>
          </a:p>
          <a:p>
            <a:pPr/>
            <a:r>
              <a:t>One of the most commonly used patterns</a:t>
            </a:r>
          </a:p>
          <a:p>
            <a:pPr/>
            <a:r>
              <a:t>Delegate the construction to a specific factory or a generic factory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7" name="Factory Method — Exercise"/>
          <p:cNvSpPr txBox="1"/>
          <p:nvPr>
            <p:ph type="title"/>
          </p:nvPr>
        </p:nvSpPr>
        <p:spPr>
          <a:prstGeom prst="rect">
            <a:avLst/>
          </a:prstGeom>
        </p:spPr>
        <p:txBody>
          <a:bodyPr/>
          <a:lstStyle/>
          <a:p>
            <a:pPr/>
            <a:r>
              <a:t>Factory Method — Exercise</a:t>
            </a:r>
          </a:p>
        </p:txBody>
      </p:sp>
      <p:sp>
        <p:nvSpPr>
          <p:cNvPr id="228" name="See Exercises folder, exercises 7 A and 7B…"/>
          <p:cNvSpPr txBox="1"/>
          <p:nvPr>
            <p:ph type="body" idx="1"/>
          </p:nvPr>
        </p:nvSpPr>
        <p:spPr>
          <a:prstGeom prst="rect">
            <a:avLst/>
          </a:prstGeom>
        </p:spPr>
        <p:txBody>
          <a:bodyPr/>
          <a:lstStyle/>
          <a:p>
            <a:pPr/>
            <a:r>
              <a:t>See Exercises folder, exercises 7 A and 7B</a:t>
            </a:r>
          </a:p>
          <a:p>
            <a:pPr/>
            <a:r>
              <a:t>See Bonus Exercise DesignPatternsOpenedge.FactoryMethod</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 name="Singleton"/>
          <p:cNvSpPr txBox="1"/>
          <p:nvPr>
            <p:ph type="title"/>
          </p:nvPr>
        </p:nvSpPr>
        <p:spPr>
          <a:prstGeom prst="rect">
            <a:avLst/>
          </a:prstGeom>
        </p:spPr>
        <p:txBody>
          <a:bodyPr/>
          <a:lstStyle/>
          <a:p>
            <a:pPr/>
            <a:r>
              <a:t>Singleton</a:t>
            </a:r>
          </a:p>
        </p:txBody>
      </p:sp>
      <p:sp>
        <p:nvSpPr>
          <p:cNvPr id="232" name="Restricts the instantiation of a class to one object…"/>
          <p:cNvSpPr txBox="1"/>
          <p:nvPr>
            <p:ph type="body" idx="1"/>
          </p:nvPr>
        </p:nvSpPr>
        <p:spPr>
          <a:prstGeom prst="rect">
            <a:avLst/>
          </a:prstGeom>
        </p:spPr>
        <p:txBody>
          <a:bodyPr/>
          <a:lstStyle/>
          <a:p>
            <a:pPr/>
            <a:r>
              <a:t>Restricts the instantiation of a class to one object</a:t>
            </a:r>
          </a:p>
          <a:p>
            <a:pPr/>
            <a:r>
              <a:t>An implementation of the singleton pattern must, therefore:</a:t>
            </a:r>
          </a:p>
          <a:p>
            <a:pPr lvl="1" marL="800100" indent="-342900">
              <a:buChar char="▪"/>
            </a:pPr>
            <a:r>
              <a:t>ensure that only one instance of the singleton class ever exists</a:t>
            </a:r>
          </a:p>
          <a:p>
            <a:pPr lvl="1" marL="800100" indent="-342900">
              <a:buChar char="▪"/>
            </a:pPr>
            <a:r>
              <a:t>provide global access to that instance</a:t>
            </a:r>
          </a:p>
          <a:p>
            <a:pPr/>
            <a:r>
              <a:t>Typically, this is done by:</a:t>
            </a:r>
          </a:p>
          <a:p>
            <a:pPr lvl="1" marL="800100" indent="-342900">
              <a:buChar char="▪"/>
            </a:pPr>
            <a:r>
              <a:t>declaring all constructors of the class to be private</a:t>
            </a:r>
          </a:p>
          <a:p>
            <a:pPr lvl="1" marL="800100" indent="-342900">
              <a:buChar char="▪"/>
            </a:pPr>
            <a:r>
              <a:t>providing a static method that returns a reference to the instance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Singleton — Exercise"/>
          <p:cNvSpPr txBox="1"/>
          <p:nvPr>
            <p:ph type="title"/>
          </p:nvPr>
        </p:nvSpPr>
        <p:spPr>
          <a:prstGeom prst="rect">
            <a:avLst/>
          </a:prstGeom>
        </p:spPr>
        <p:txBody>
          <a:bodyPr/>
          <a:lstStyle/>
          <a:p>
            <a:pPr/>
            <a:r>
              <a:t>Singleton — Exercise</a:t>
            </a:r>
          </a:p>
        </p:txBody>
      </p:sp>
      <p:sp>
        <p:nvSpPr>
          <p:cNvPr id="236" name="See Exercises folder, exercise 8…"/>
          <p:cNvSpPr txBox="1"/>
          <p:nvPr>
            <p:ph type="body" idx="1"/>
          </p:nvPr>
        </p:nvSpPr>
        <p:spPr>
          <a:prstGeom prst="rect">
            <a:avLst/>
          </a:prstGeom>
        </p:spPr>
        <p:txBody>
          <a:bodyPr/>
          <a:lstStyle/>
          <a:p>
            <a:pPr/>
            <a:r>
              <a:t>See Exercises folder, exercise 8</a:t>
            </a:r>
          </a:p>
          <a:p>
            <a:pPr/>
            <a:r>
              <a:t>See Bonus Exercise DesignPatternsOpenedge.Singleton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9" name="Structural Patterns"/>
          <p:cNvSpPr txBox="1"/>
          <p:nvPr>
            <p:ph type="title"/>
          </p:nvPr>
        </p:nvSpPr>
        <p:spPr>
          <a:prstGeom prst="rect">
            <a:avLst/>
          </a:prstGeom>
        </p:spPr>
        <p:txBody>
          <a:bodyPr/>
          <a:lstStyle/>
          <a:p>
            <a:pPr/>
            <a:r>
              <a:t>Structural Patterns</a:t>
            </a:r>
          </a:p>
        </p:txBody>
      </p:sp>
      <p:sp>
        <p:nvSpPr>
          <p:cNvPr id="240" name="Adapter…"/>
          <p:cNvSpPr txBox="1"/>
          <p:nvPr>
            <p:ph type="body" idx="1"/>
          </p:nvPr>
        </p:nvSpPr>
        <p:spPr>
          <a:prstGeom prst="rect">
            <a:avLst/>
          </a:prstGeom>
        </p:spPr>
        <p:txBody>
          <a:bodyPr/>
          <a:lstStyle/>
          <a:p>
            <a:pPr/>
            <a:r>
              <a:t>Adapter</a:t>
            </a:r>
          </a:p>
          <a:p>
            <a:pPr/>
            <a:r>
              <a:t>Bridge</a:t>
            </a:r>
          </a:p>
          <a:p>
            <a:pPr/>
            <a:r>
              <a:t>Composite</a:t>
            </a:r>
          </a:p>
          <a:p>
            <a:pPr/>
            <a:r>
              <a:t>Decorator</a:t>
            </a:r>
          </a:p>
          <a:p>
            <a:pPr/>
            <a:r>
              <a:t>Façade</a:t>
            </a:r>
          </a:p>
          <a:p>
            <a:pPr/>
            <a:r>
              <a:t>Flyweight</a:t>
            </a:r>
          </a:p>
          <a:p>
            <a:pPr/>
            <a:r>
              <a:t>Proxy</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5" name="Adapter"/>
          <p:cNvSpPr txBox="1"/>
          <p:nvPr>
            <p:ph type="title"/>
          </p:nvPr>
        </p:nvSpPr>
        <p:spPr>
          <a:prstGeom prst="rect">
            <a:avLst/>
          </a:prstGeom>
        </p:spPr>
        <p:txBody>
          <a:bodyPr/>
          <a:lstStyle/>
          <a:p>
            <a:pPr/>
            <a:r>
              <a:t>Adapter</a:t>
            </a:r>
          </a:p>
        </p:txBody>
      </p:sp>
      <p:sp>
        <p:nvSpPr>
          <p:cNvPr id="246" name="A.k.a. Wrapper…"/>
          <p:cNvSpPr txBox="1"/>
          <p:nvPr>
            <p:ph type="body" idx="1"/>
          </p:nvPr>
        </p:nvSpPr>
        <p:spPr>
          <a:prstGeom prst="rect">
            <a:avLst/>
          </a:prstGeom>
        </p:spPr>
        <p:txBody>
          <a:bodyPr/>
          <a:lstStyle/>
          <a:p>
            <a:pPr/>
            <a:r>
              <a:t>A.k.a. Wrapper</a:t>
            </a:r>
          </a:p>
          <a:p>
            <a:pPr/>
            <a:r>
              <a:t>Often an existing class cannot be reused because its interface does not conform to the interface a client requires and changing it is not possible or desirable</a:t>
            </a:r>
          </a:p>
          <a:p>
            <a:pPr/>
            <a:r>
              <a:t>A separate Adapter class converts the (incompatible) interface of a class (Adaptee) into another interface (Target) the client can use</a:t>
            </a:r>
          </a:p>
          <a:p>
            <a:pPr/>
            <a:r>
              <a:t>Use Adapter to work with, i.e. reuse, a class that does not have the required interface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 name="Adapter — Exercise"/>
          <p:cNvSpPr txBox="1"/>
          <p:nvPr>
            <p:ph type="title"/>
          </p:nvPr>
        </p:nvSpPr>
        <p:spPr>
          <a:prstGeom prst="rect">
            <a:avLst/>
          </a:prstGeom>
        </p:spPr>
        <p:txBody>
          <a:bodyPr/>
          <a:lstStyle/>
          <a:p>
            <a:pPr/>
            <a:r>
              <a:t>Adapter — Exercise</a:t>
            </a:r>
          </a:p>
        </p:txBody>
      </p:sp>
      <p:sp>
        <p:nvSpPr>
          <p:cNvPr id="250" name="See Exercises folder, exercise 9…"/>
          <p:cNvSpPr txBox="1"/>
          <p:nvPr>
            <p:ph type="body" idx="1"/>
          </p:nvPr>
        </p:nvSpPr>
        <p:spPr>
          <a:prstGeom prst="rect">
            <a:avLst/>
          </a:prstGeom>
        </p:spPr>
        <p:txBody>
          <a:bodyPr/>
          <a:lstStyle/>
          <a:p>
            <a:pPr/>
            <a:r>
              <a:t>See Exercises folder, exercise 9</a:t>
            </a:r>
          </a:p>
          <a:p>
            <a:pPr/>
            <a:r>
              <a:t>See Bonus Exercise DesignPatternsOpenedge.Adapter.Cycling (picture and class diagram on two next pages)</a:t>
            </a:r>
          </a:p>
          <a:p>
            <a:pPr/>
            <a:r>
              <a:t>See Bonus Exercise DesignPatternsOpenedge.Adapter.Editor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53" name="Adapter — Bonus Example"/>
          <p:cNvSpPr txBox="1"/>
          <p:nvPr>
            <p:ph type="title"/>
          </p:nvPr>
        </p:nvSpPr>
        <p:spPr>
          <a:prstGeom prst="rect">
            <a:avLst/>
          </a:prstGeom>
        </p:spPr>
        <p:txBody>
          <a:bodyPr/>
          <a:lstStyle/>
          <a:p>
            <a:pPr/>
            <a:r>
              <a:t>Adapter — Bonus Example</a:t>
            </a:r>
          </a:p>
        </p:txBody>
      </p:sp>
      <p:pic>
        <p:nvPicPr>
          <p:cNvPr id="254" name="IMG_5642.jpg" descr="IMG_5642.jpg"/>
          <p:cNvPicPr>
            <a:picLocks noChangeAspect="1"/>
          </p:cNvPicPr>
          <p:nvPr/>
        </p:nvPicPr>
        <p:blipFill>
          <a:blip r:embed="rId2">
            <a:extLst/>
          </a:blip>
          <a:stretch>
            <a:fillRect/>
          </a:stretch>
        </p:blipFill>
        <p:spPr>
          <a:xfrm>
            <a:off x="4402442" y="1118393"/>
            <a:ext cx="3387117" cy="5333170"/>
          </a:xfrm>
          <a:prstGeom prst="rect">
            <a:avLst/>
          </a:prstGeom>
          <a:ln w="12700">
            <a:miter lim="400000"/>
          </a:ln>
        </p:spPr>
      </p:pic>
      <p:pic>
        <p:nvPicPr>
          <p:cNvPr id="255" name="Screen Shot 2019-07-15 at 5.12.19 PM.png" descr="Screen Shot 2019-07-15 at 5.12.19 PM.png"/>
          <p:cNvPicPr>
            <a:picLocks noChangeAspect="1"/>
          </p:cNvPicPr>
          <p:nvPr/>
        </p:nvPicPr>
        <p:blipFill>
          <a:blip r:embed="rId3">
            <a:extLst/>
          </a:blip>
          <a:stretch>
            <a:fillRect/>
          </a:stretch>
        </p:blipFill>
        <p:spPr>
          <a:xfrm>
            <a:off x="167377" y="2119077"/>
            <a:ext cx="4218498" cy="2619846"/>
          </a:xfrm>
          <a:prstGeom prst="rect">
            <a:avLst/>
          </a:prstGeom>
          <a:ln w="12700">
            <a:miter lim="400000"/>
          </a:ln>
        </p:spPr>
      </p:pic>
      <p:pic>
        <p:nvPicPr>
          <p:cNvPr id="256" name="Screen Shot 2019-07-15 at 5.25.19 PM.png" descr="Screen Shot 2019-07-15 at 5.25.19 PM.png"/>
          <p:cNvPicPr>
            <a:picLocks noChangeAspect="1"/>
          </p:cNvPicPr>
          <p:nvPr/>
        </p:nvPicPr>
        <p:blipFill>
          <a:blip r:embed="rId4">
            <a:extLst/>
          </a:blip>
          <a:stretch>
            <a:fillRect/>
          </a:stretch>
        </p:blipFill>
        <p:spPr>
          <a:xfrm>
            <a:off x="7806125" y="1536589"/>
            <a:ext cx="4218499" cy="3784822"/>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Rectangle 6"/>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8" name="Rectangle 2"/>
          <p:cNvSpPr txBox="1"/>
          <p:nvPr>
            <p:ph type="title"/>
          </p:nvPr>
        </p:nvSpPr>
        <p:spPr>
          <a:xfrm>
            <a:off x="616816" y="367496"/>
            <a:ext cx="10801181" cy="430889"/>
          </a:xfrm>
          <a:prstGeom prst="rect">
            <a:avLst/>
          </a:prstGeom>
        </p:spPr>
        <p:txBody>
          <a:bodyPr/>
          <a:lstStyle/>
          <a:p>
            <a:pPr/>
            <a:r>
              <a:t>Course prerequisites</a:t>
            </a:r>
          </a:p>
        </p:txBody>
      </p:sp>
      <p:sp>
        <p:nvSpPr>
          <p:cNvPr id="139" name="Rectangle 3"/>
          <p:cNvSpPr txBox="1"/>
          <p:nvPr>
            <p:ph type="body" idx="1"/>
          </p:nvPr>
        </p:nvSpPr>
        <p:spPr>
          <a:xfrm>
            <a:off x="611962" y="1197863"/>
            <a:ext cx="10360502" cy="5367530"/>
          </a:xfrm>
          <a:prstGeom prst="rect">
            <a:avLst/>
          </a:prstGeom>
        </p:spPr>
        <p:txBody>
          <a:bodyPr/>
          <a:lstStyle/>
          <a:p>
            <a:pPr>
              <a:buSzTx/>
              <a:buFont typeface="Wingdings"/>
              <a:buNone/>
            </a:pPr>
            <a:r>
              <a:t>Before you begin this course, you should have experience with:</a:t>
            </a:r>
          </a:p>
          <a:p>
            <a:pPr>
              <a:buClr>
                <a:srgbClr val="43A700"/>
              </a:buClr>
            </a:pPr>
            <a:r>
              <a:t>Basic Object Oriented understanding from a developer’s point of view</a:t>
            </a:r>
          </a:p>
          <a:p>
            <a:pPr>
              <a:buClr>
                <a:srgbClr val="43A700"/>
              </a:buClr>
            </a:pPr>
            <a:r>
              <a:t>Writing ABL code to:</a:t>
            </a:r>
          </a:p>
          <a:p>
            <a:pPr lvl="1" marL="742950" indent="-285750">
              <a:defRPr sz="1800"/>
            </a:pPr>
            <a:r>
              <a:t>Create simple abstract classes and interfaces</a:t>
            </a:r>
          </a:p>
          <a:p>
            <a:pPr lvl="1" marL="742950" indent="-285750">
              <a:defRPr sz="1800"/>
            </a:pPr>
            <a:r>
              <a:t>Create simple concrete classes </a:t>
            </a:r>
            <a:endParaRPr sz="2200"/>
          </a:p>
          <a:p>
            <a:pPr/>
            <a:r>
              <a:t>Developer Studio for OpenEdge to create projects, procedures, classes and edit ABL code.</a:t>
            </a:r>
          </a:p>
          <a:p>
            <a:pPr/>
            <a:r>
              <a:t>Progress Application server for OpenEdge (PAS for OpenEdge)</a:t>
            </a:r>
          </a:p>
          <a:p>
            <a:pPr lvl="1" marL="742950" indent="-285750">
              <a:defRPr sz="1800"/>
            </a:pPr>
            <a:r>
              <a:t>Modifying a launch configuration</a:t>
            </a:r>
          </a:p>
          <a:p>
            <a:pPr lvl="1" marL="742950" indent="-285750">
              <a:defRPr sz="1800"/>
            </a:pPr>
            <a:r>
              <a:t>Starting and stopping a PAS for OpenEdge instance</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diagram.png" descr="diagram.png"/>
          <p:cNvPicPr>
            <a:picLocks noChangeAspect="1"/>
          </p:cNvPicPr>
          <p:nvPr/>
        </p:nvPicPr>
        <p:blipFill>
          <a:blip r:embed="rId2">
            <a:extLst/>
          </a:blip>
          <a:stretch>
            <a:fillRect/>
          </a:stretch>
        </p:blipFill>
        <p:spPr>
          <a:xfrm>
            <a:off x="-6350" y="398824"/>
            <a:ext cx="12192000" cy="606035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Bridge"/>
          <p:cNvSpPr txBox="1"/>
          <p:nvPr>
            <p:ph type="title"/>
          </p:nvPr>
        </p:nvSpPr>
        <p:spPr>
          <a:prstGeom prst="rect">
            <a:avLst/>
          </a:prstGeom>
        </p:spPr>
        <p:txBody>
          <a:bodyPr/>
          <a:lstStyle/>
          <a:p>
            <a:pPr/>
            <a:r>
              <a:t>Bridge</a:t>
            </a:r>
          </a:p>
        </p:txBody>
      </p:sp>
      <p:sp>
        <p:nvSpPr>
          <p:cNvPr id="262" name="Decouple an abstraction from its implementation so that the two can vary independently…"/>
          <p:cNvSpPr txBox="1"/>
          <p:nvPr>
            <p:ph type="body" idx="1"/>
          </p:nvPr>
        </p:nvSpPr>
        <p:spPr>
          <a:prstGeom prst="rect">
            <a:avLst/>
          </a:prstGeom>
        </p:spPr>
        <p:txBody>
          <a:bodyPr/>
          <a:lstStyle/>
          <a:p>
            <a:pPr/>
            <a:r>
              <a:t>Decouple an abstraction from its implementation so that the two can vary independently</a:t>
            </a:r>
          </a:p>
          <a:p>
            <a:pPr/>
            <a:r>
              <a:t>Like Adapter but by design</a:t>
            </a:r>
          </a:p>
          <a:p>
            <a:pPr/>
            <a:r>
              <a:t>Change implementations without affecting client, without recompile</a:t>
            </a:r>
          </a:p>
          <a:p>
            <a:pPr/>
            <a:r>
              <a:t>Allow selecting and/or switching an implementation at run-time</a:t>
            </a:r>
          </a:p>
          <a:p>
            <a:pPr/>
            <a:r>
              <a:t>Solve “nested generalizations” — proliferation of classes or excess subclassing</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diagram.png" descr="diagram.png"/>
          <p:cNvPicPr>
            <a:picLocks noChangeAspect="1"/>
          </p:cNvPicPr>
          <p:nvPr/>
        </p:nvPicPr>
        <p:blipFill>
          <a:blip r:embed="rId2">
            <a:extLst/>
          </a:blip>
          <a:stretch>
            <a:fillRect/>
          </a:stretch>
        </p:blipFill>
        <p:spPr>
          <a:xfrm>
            <a:off x="228798" y="0"/>
            <a:ext cx="11721830" cy="6858000"/>
          </a:xfrm>
          <a:prstGeom prst="rect">
            <a:avLst/>
          </a:prstGeom>
          <a:ln w="12700">
            <a:miter lim="400000"/>
          </a:ln>
        </p:spPr>
      </p:pic>
      <p:sp>
        <p:nvSpPr>
          <p:cNvPr id="265" name="Rectangle"/>
          <p:cNvSpPr/>
          <p:nvPr/>
        </p:nvSpPr>
        <p:spPr>
          <a:xfrm>
            <a:off x="2716964" y="848999"/>
            <a:ext cx="7804289" cy="2177618"/>
          </a:xfrm>
          <a:prstGeom prst="rect">
            <a:avLst/>
          </a:prstGeom>
          <a:solidFill>
            <a:srgbClr val="FFFFFF">
              <a:alpha val="24711"/>
            </a:srgbClr>
          </a:solidFill>
          <a:ln w="50800">
            <a:solidFill>
              <a:srgbClr val="4472C4">
                <a:alpha val="24711"/>
              </a:srgbClr>
            </a:solidFill>
            <a:miter lim="400000"/>
          </a:ln>
        </p:spPr>
        <p:txBody>
          <a:bodyPr lIns="45719" rIns="45719" anchor="ctr"/>
          <a:lstStyle/>
          <a:p>
            <a:pPr algn="l">
              <a:spcBef>
                <a:spcPts val="0"/>
              </a:spcBef>
              <a:defRPr i="0" sz="1800">
                <a:latin typeface="Trebuchet MS"/>
                <a:ea typeface="Trebuchet MS"/>
                <a:cs typeface="Trebuchet MS"/>
                <a:sym typeface="Trebuchet MS"/>
              </a:defRPr>
            </a:pPr>
          </a:p>
        </p:txBody>
      </p:sp>
      <p:sp>
        <p:nvSpPr>
          <p:cNvPr id="266" name="Bridge"/>
          <p:cNvSpPr txBox="1"/>
          <p:nvPr/>
        </p:nvSpPr>
        <p:spPr>
          <a:xfrm>
            <a:off x="6236862" y="438422"/>
            <a:ext cx="764494" cy="368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0"/>
              </a:spcBef>
              <a:defRPr i="0" sz="1800">
                <a:latin typeface="Trebuchet MS"/>
                <a:ea typeface="Trebuchet MS"/>
                <a:cs typeface="Trebuchet MS"/>
                <a:sym typeface="Trebuchet MS"/>
              </a:defRPr>
            </a:lvl1pPr>
          </a:lstStyle>
          <a:p>
            <a:pPr/>
            <a:r>
              <a:t>Bridge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9" name="Bridge — Exercise"/>
          <p:cNvSpPr txBox="1"/>
          <p:nvPr>
            <p:ph type="title"/>
          </p:nvPr>
        </p:nvSpPr>
        <p:spPr>
          <a:prstGeom prst="rect">
            <a:avLst/>
          </a:prstGeom>
        </p:spPr>
        <p:txBody>
          <a:bodyPr/>
          <a:lstStyle/>
          <a:p>
            <a:pPr/>
            <a:r>
              <a:t>Bridge — Exercise</a:t>
            </a:r>
          </a:p>
        </p:txBody>
      </p:sp>
      <p:sp>
        <p:nvSpPr>
          <p:cNvPr id="270" name="See Bonus Exercise DesignPatternsOpenedge.Bridge (class diagram below)"/>
          <p:cNvSpPr txBox="1"/>
          <p:nvPr>
            <p:ph type="body" idx="1"/>
          </p:nvPr>
        </p:nvSpPr>
        <p:spPr>
          <a:prstGeom prst="rect">
            <a:avLst/>
          </a:prstGeom>
        </p:spPr>
        <p:txBody>
          <a:bodyPr/>
          <a:lstStyle/>
          <a:p>
            <a:pPr/>
            <a:r>
              <a:t>See Bonus Exercise DesignPatternsOpenedge.Bridge (class diagram below)</a:t>
            </a:r>
          </a:p>
        </p:txBody>
      </p:sp>
      <p:pic>
        <p:nvPicPr>
          <p:cNvPr id="271" name="Screen Shot 2020-12-07 at 6.51.13 AM.png" descr="Screen Shot 2020-12-07 at 6.51.13 AM.png"/>
          <p:cNvPicPr>
            <a:picLocks noChangeAspect="1"/>
          </p:cNvPicPr>
          <p:nvPr/>
        </p:nvPicPr>
        <p:blipFill>
          <a:blip r:embed="rId2">
            <a:extLst/>
          </a:blip>
          <a:stretch>
            <a:fillRect/>
          </a:stretch>
        </p:blipFill>
        <p:spPr>
          <a:xfrm>
            <a:off x="2617212" y="1747683"/>
            <a:ext cx="6350001" cy="392430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4" name="Composite"/>
          <p:cNvSpPr txBox="1"/>
          <p:nvPr>
            <p:ph type="title"/>
          </p:nvPr>
        </p:nvSpPr>
        <p:spPr>
          <a:prstGeom prst="rect">
            <a:avLst/>
          </a:prstGeom>
        </p:spPr>
        <p:txBody>
          <a:bodyPr/>
          <a:lstStyle/>
          <a:p>
            <a:pPr/>
            <a:r>
              <a:t>Composite</a:t>
            </a:r>
          </a:p>
        </p:txBody>
      </p:sp>
      <p:sp>
        <p:nvSpPr>
          <p:cNvPr id="275" name="The composite pattern describes a group of objects that is treated the same way as a single instance of the same type of object…"/>
          <p:cNvSpPr txBox="1"/>
          <p:nvPr>
            <p:ph type="body" idx="1"/>
          </p:nvPr>
        </p:nvSpPr>
        <p:spPr>
          <a:prstGeom prst="rect">
            <a:avLst/>
          </a:prstGeom>
        </p:spPr>
        <p:txBody>
          <a:bodyPr/>
          <a:lstStyle/>
          <a:p>
            <a:pPr/>
            <a:r>
              <a:t>The composite pattern describes a group of objects that is treated the same way as a single instance of the same type of object</a:t>
            </a:r>
          </a:p>
          <a:p>
            <a:pPr/>
            <a:r>
              <a:t>The intent of a composite is to “compose” objects into tree structures to represent part-whole hierarchies</a:t>
            </a:r>
          </a:p>
          <a:p>
            <a:pPr/>
            <a:r>
              <a:t>Implementing the composite pattern lets clients treat individual objects and compositions uniformly</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8" name="Composite — Configuration"/>
          <p:cNvSpPr txBox="1"/>
          <p:nvPr>
            <p:ph type="title"/>
          </p:nvPr>
        </p:nvSpPr>
        <p:spPr>
          <a:prstGeom prst="rect">
            <a:avLst/>
          </a:prstGeom>
        </p:spPr>
        <p:txBody>
          <a:bodyPr/>
          <a:lstStyle/>
          <a:p>
            <a:pPr/>
            <a:r>
              <a:t>Composite — Configuration</a:t>
            </a:r>
          </a:p>
        </p:txBody>
      </p:sp>
      <p:pic>
        <p:nvPicPr>
          <p:cNvPr id="279" name="image11.png" descr="image11.png"/>
          <p:cNvPicPr>
            <a:picLocks noChangeAspect="1"/>
          </p:cNvPicPr>
          <p:nvPr/>
        </p:nvPicPr>
        <p:blipFill>
          <a:blip r:embed="rId2">
            <a:extLst/>
          </a:blip>
          <a:stretch>
            <a:fillRect/>
          </a:stretch>
        </p:blipFill>
        <p:spPr>
          <a:xfrm>
            <a:off x="2778242" y="1420690"/>
            <a:ext cx="6961989" cy="450208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Composite Operations"/>
          <p:cNvSpPr txBox="1"/>
          <p:nvPr>
            <p:ph type="title"/>
          </p:nvPr>
        </p:nvSpPr>
        <p:spPr>
          <a:prstGeom prst="rect">
            <a:avLst/>
          </a:prstGeom>
        </p:spPr>
        <p:txBody>
          <a:bodyPr/>
          <a:lstStyle/>
          <a:p>
            <a:pPr/>
            <a:r>
              <a:t>Composite Operations</a:t>
            </a:r>
          </a:p>
        </p:txBody>
      </p:sp>
      <p:sp>
        <p:nvSpPr>
          <p:cNvPr id="283" name="Where should the specific Composite operations (e.g. add) reside in?…"/>
          <p:cNvSpPr txBox="1"/>
          <p:nvPr>
            <p:ph type="body" idx="1"/>
          </p:nvPr>
        </p:nvSpPr>
        <p:spPr>
          <a:prstGeom prst="rect">
            <a:avLst/>
          </a:prstGeom>
        </p:spPr>
        <p:txBody>
          <a:bodyPr/>
          <a:lstStyle/>
          <a:p>
            <a:pPr/>
            <a:r>
              <a:t>Where should the specific Composite operations (e.g. add) reside in?</a:t>
            </a:r>
          </a:p>
          <a:p>
            <a:pPr lvl="1" marL="800100" indent="-342900">
              <a:buChar char="▪"/>
            </a:pPr>
            <a:r>
              <a:t>The Component interface?</a:t>
            </a:r>
          </a:p>
          <a:p>
            <a:pPr lvl="1" marL="800100" indent="-342900">
              <a:buChar char="▪"/>
            </a:pPr>
            <a:r>
              <a:t>A Component abstract class?</a:t>
            </a:r>
          </a:p>
          <a:p>
            <a:pPr lvl="1" marL="800100" indent="-342900">
              <a:buChar char="▪"/>
            </a:pPr>
            <a:r>
              <a:t>The Composite class?</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6" name="Composite — Exercise"/>
          <p:cNvSpPr txBox="1"/>
          <p:nvPr>
            <p:ph type="title"/>
          </p:nvPr>
        </p:nvSpPr>
        <p:spPr>
          <a:prstGeom prst="rect">
            <a:avLst/>
          </a:prstGeom>
        </p:spPr>
        <p:txBody>
          <a:bodyPr/>
          <a:lstStyle/>
          <a:p>
            <a:pPr/>
            <a:r>
              <a:t>Composite — Exercise</a:t>
            </a:r>
          </a:p>
        </p:txBody>
      </p:sp>
      <p:sp>
        <p:nvSpPr>
          <p:cNvPr id="287" name="See Exercises folder, exercise 10"/>
          <p:cNvSpPr txBox="1"/>
          <p:nvPr>
            <p:ph type="body" idx="1"/>
          </p:nvPr>
        </p:nvSpPr>
        <p:spPr>
          <a:prstGeom prst="rect">
            <a:avLst/>
          </a:prstGeom>
        </p:spPr>
        <p:txBody>
          <a:bodyPr/>
          <a:lstStyle/>
          <a:p>
            <a:pPr/>
            <a:r>
              <a:t>See Exercises folder, exercise 10</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Decorator"/>
          <p:cNvSpPr txBox="1"/>
          <p:nvPr>
            <p:ph type="title"/>
          </p:nvPr>
        </p:nvSpPr>
        <p:spPr>
          <a:prstGeom prst="rect">
            <a:avLst/>
          </a:prstGeom>
        </p:spPr>
        <p:txBody>
          <a:bodyPr/>
          <a:lstStyle/>
          <a:p>
            <a:pPr/>
            <a:r>
              <a:t>Decorator</a:t>
            </a:r>
          </a:p>
        </p:txBody>
      </p:sp>
      <p:sp>
        <p:nvSpPr>
          <p:cNvPr id="291" name="Decorator is an alternative to subclassing…"/>
          <p:cNvSpPr txBox="1"/>
          <p:nvPr>
            <p:ph type="body" idx="1"/>
          </p:nvPr>
        </p:nvSpPr>
        <p:spPr>
          <a:prstGeom prst="rect">
            <a:avLst/>
          </a:prstGeom>
        </p:spPr>
        <p:txBody>
          <a:bodyPr/>
          <a:lstStyle/>
          <a:p>
            <a:pPr/>
            <a:r>
              <a:t>Decorator is an alternative to subclassing</a:t>
            </a:r>
          </a:p>
          <a:p>
            <a:pPr/>
            <a:r>
              <a:t>Subclassing is bound to the class at compile time</a:t>
            </a:r>
          </a:p>
          <a:p>
            <a:pPr/>
            <a:r>
              <a:t>… and affects ALL instances of the original class</a:t>
            </a:r>
          </a:p>
          <a:p>
            <a:pPr/>
            <a:r>
              <a:t>A decorator can do this at run time</a:t>
            </a:r>
          </a:p>
          <a:p>
            <a:pPr/>
            <a:r>
              <a:t>… for selective objects</a:t>
            </a:r>
          </a:p>
          <a:p>
            <a:pPr/>
            <a:r>
              <a:t>“Decorates" an object with additional behavior determined at run time</a:t>
            </a:r>
          </a:p>
          <a:p>
            <a:pPr/>
            <a:r>
              <a:t>Uses object composition instead of subclassing</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4" name="Decorator — Configuration"/>
          <p:cNvSpPr txBox="1"/>
          <p:nvPr>
            <p:ph type="title"/>
          </p:nvPr>
        </p:nvSpPr>
        <p:spPr>
          <a:prstGeom prst="rect">
            <a:avLst/>
          </a:prstGeom>
        </p:spPr>
        <p:txBody>
          <a:bodyPr/>
          <a:lstStyle/>
          <a:p>
            <a:pPr/>
            <a:r>
              <a:t>Decorator — Configuration</a:t>
            </a:r>
          </a:p>
        </p:txBody>
      </p:sp>
      <p:sp>
        <p:nvSpPr>
          <p:cNvPr id="295" name="Subclass the original Component class into a Decorator class (see UML diagram);…"/>
          <p:cNvSpPr txBox="1"/>
          <p:nvPr>
            <p:ph type="body" idx="1"/>
          </p:nvPr>
        </p:nvSpPr>
        <p:spPr>
          <a:xfrm>
            <a:off x="611962" y="1200150"/>
            <a:ext cx="6911352" cy="5303521"/>
          </a:xfrm>
          <a:prstGeom prst="rect">
            <a:avLst/>
          </a:prstGeom>
        </p:spPr>
        <p:txBody>
          <a:bodyPr/>
          <a:lstStyle/>
          <a:p>
            <a:pPr/>
            <a:r>
              <a:t>Subclass the original Component class into a Decorator class (see UML diagram);</a:t>
            </a:r>
          </a:p>
          <a:p>
            <a:pPr/>
            <a:r>
              <a:t>In the Decorator class, add a Component pointer as a field;</a:t>
            </a:r>
          </a:p>
          <a:p>
            <a:pPr/>
            <a:r>
              <a:t>In the Decorator class, pass a Component to the </a:t>
            </a:r>
            <a:br/>
            <a:r>
              <a:t>Decorator constructor to initialize the </a:t>
            </a:r>
            <a:br/>
            <a:r>
              <a:t>Component pointer;</a:t>
            </a:r>
          </a:p>
          <a:p>
            <a:pPr/>
            <a:r>
              <a:t>In the Decorator class, forward all Component </a:t>
            </a:r>
            <a:br/>
            <a:r>
              <a:t>methods to the Component pointer; and</a:t>
            </a:r>
          </a:p>
          <a:p>
            <a:pPr/>
            <a:r>
              <a:t>In the ConcreteDecorator class, override any </a:t>
            </a:r>
            <a:br/>
            <a:r>
              <a:t>Component method(s) whose behavior </a:t>
            </a:r>
            <a:br/>
            <a:r>
              <a:t>needs to be modified.</a:t>
            </a:r>
          </a:p>
          <a:p>
            <a:pPr/>
            <a:r>
              <a:t>In OO ABL this “decoration” looks like:</a:t>
            </a:r>
            <a:br/>
            <a:r>
              <a:t>NEW MenuBranch(NEW MenuElement("Root")) </a:t>
            </a:r>
          </a:p>
        </p:txBody>
      </p:sp>
      <p:pic>
        <p:nvPicPr>
          <p:cNvPr id="296" name="image12.png" descr="image12.png"/>
          <p:cNvPicPr>
            <a:picLocks noChangeAspect="1"/>
          </p:cNvPicPr>
          <p:nvPr/>
        </p:nvPicPr>
        <p:blipFill>
          <a:blip r:embed="rId2">
            <a:extLst/>
          </a:blip>
          <a:stretch>
            <a:fillRect/>
          </a:stretch>
        </p:blipFill>
        <p:spPr>
          <a:xfrm>
            <a:off x="7485639" y="1054843"/>
            <a:ext cx="4689101" cy="3716113"/>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Rectangle 6"/>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2" name="Rectangle 2"/>
          <p:cNvSpPr txBox="1"/>
          <p:nvPr>
            <p:ph type="title"/>
          </p:nvPr>
        </p:nvSpPr>
        <p:spPr>
          <a:xfrm>
            <a:off x="616816" y="367496"/>
            <a:ext cx="10801181" cy="430889"/>
          </a:xfrm>
          <a:prstGeom prst="rect">
            <a:avLst/>
          </a:prstGeom>
        </p:spPr>
        <p:txBody>
          <a:bodyPr/>
          <a:lstStyle/>
          <a:p>
            <a:pPr/>
            <a:r>
              <a:t>Introduce yourself</a:t>
            </a:r>
          </a:p>
        </p:txBody>
      </p:sp>
      <p:sp>
        <p:nvSpPr>
          <p:cNvPr id="143" name="Content Placeholder 3"/>
          <p:cNvSpPr txBox="1"/>
          <p:nvPr>
            <p:ph type="body" idx="1"/>
          </p:nvPr>
        </p:nvSpPr>
        <p:spPr>
          <a:xfrm>
            <a:off x="611962" y="1200150"/>
            <a:ext cx="10360502" cy="5303521"/>
          </a:xfrm>
          <a:prstGeom prst="rect">
            <a:avLst/>
          </a:prstGeom>
        </p:spPr>
        <p:txBody>
          <a:bodyPr/>
          <a:lstStyle/>
          <a:p>
            <a:pPr>
              <a:buClr>
                <a:srgbClr val="43A700"/>
              </a:buClr>
            </a:pPr>
            <a:r>
              <a:t>Your name and your job.</a:t>
            </a:r>
          </a:p>
          <a:p>
            <a:pPr>
              <a:buClr>
                <a:srgbClr val="43A700"/>
              </a:buClr>
            </a:pPr>
            <a:r>
              <a:t>Name of your company and its type of business.</a:t>
            </a:r>
          </a:p>
          <a:p>
            <a:pPr>
              <a:buClr>
                <a:srgbClr val="43A700"/>
              </a:buClr>
            </a:pPr>
            <a:r>
              <a:t>Your technical background.</a:t>
            </a:r>
          </a:p>
          <a:p>
            <a:pPr>
              <a:buClr>
                <a:srgbClr val="43A700"/>
              </a:buClr>
            </a:pPr>
            <a:r>
              <a:t>Any prior experience with Progress Software products?</a:t>
            </a:r>
          </a:p>
          <a:p>
            <a:pPr>
              <a:buClr>
                <a:srgbClr val="43A700"/>
              </a:buClr>
            </a:pPr>
            <a:r>
              <a:t>What would you like to learn from this course?</a:t>
            </a:r>
          </a:p>
        </p:txBody>
      </p:sp>
    </p:spTree>
  </p:cSld>
  <p:clrMapOvr>
    <a:masterClrMapping/>
  </p:clrMapOvr>
  <mc:AlternateContent xmlns:mc="http://schemas.openxmlformats.org/markup-compatibility/2006">
    <mc:Choice xmlns:p14="http://schemas.microsoft.com/office/powerpoint/2010/main" Requires="p14">
      <p:transition spd="med" advClick="1" p14:dur="10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9" name="Decorator — Exercise"/>
          <p:cNvSpPr txBox="1"/>
          <p:nvPr>
            <p:ph type="title"/>
          </p:nvPr>
        </p:nvSpPr>
        <p:spPr>
          <a:prstGeom prst="rect">
            <a:avLst/>
          </a:prstGeom>
        </p:spPr>
        <p:txBody>
          <a:bodyPr/>
          <a:lstStyle/>
          <a:p>
            <a:pPr/>
            <a:r>
              <a:t>Decorator — Exercise</a:t>
            </a:r>
          </a:p>
        </p:txBody>
      </p:sp>
      <p:sp>
        <p:nvSpPr>
          <p:cNvPr id="300" name="See Exercises folder, exercise 11"/>
          <p:cNvSpPr txBox="1"/>
          <p:nvPr>
            <p:ph type="body" idx="1"/>
          </p:nvPr>
        </p:nvSpPr>
        <p:spPr>
          <a:prstGeom prst="rect">
            <a:avLst/>
          </a:prstGeom>
        </p:spPr>
        <p:txBody>
          <a:bodyPr/>
          <a:lstStyle/>
          <a:p>
            <a:pPr/>
            <a:r>
              <a:t>See Exercises folder, exercise 11</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3" name="Façade"/>
          <p:cNvSpPr txBox="1"/>
          <p:nvPr>
            <p:ph type="title"/>
          </p:nvPr>
        </p:nvSpPr>
        <p:spPr>
          <a:prstGeom prst="rect">
            <a:avLst/>
          </a:prstGeom>
        </p:spPr>
        <p:txBody>
          <a:bodyPr/>
          <a:lstStyle/>
          <a:p>
            <a:pPr/>
            <a:r>
              <a:t>Façade</a:t>
            </a:r>
          </a:p>
        </p:txBody>
      </p:sp>
      <p:sp>
        <p:nvSpPr>
          <p:cNvPr id="304" name="Provides a unified interface to a set of interfaces in a subsystem. Façade defines a higher-level interface that makes the subsystem easier to use…"/>
          <p:cNvSpPr txBox="1"/>
          <p:nvPr>
            <p:ph type="body" sz="half" idx="1"/>
          </p:nvPr>
        </p:nvSpPr>
        <p:spPr>
          <a:xfrm>
            <a:off x="611962" y="1200150"/>
            <a:ext cx="5486401" cy="5303521"/>
          </a:xfrm>
          <a:prstGeom prst="rect">
            <a:avLst/>
          </a:prstGeom>
        </p:spPr>
        <p:txBody>
          <a:bodyPr/>
          <a:lstStyle/>
          <a:p>
            <a:pPr/>
            <a:r>
              <a:t>Provides a unified interface to a set of interfaces in a subsystem. Façade defines a higher-level interface that makes the subsystem easier to use</a:t>
            </a:r>
          </a:p>
          <a:p>
            <a:pPr/>
            <a:r>
              <a:t>Designed from the user perspective or use case</a:t>
            </a:r>
          </a:p>
          <a:p>
            <a:pPr/>
            <a:r>
              <a:t>Could be a singleton</a:t>
            </a:r>
          </a:p>
          <a:p>
            <a:pPr/>
            <a:r>
              <a:t>Typically wraps multiple objects</a:t>
            </a:r>
          </a:p>
        </p:txBody>
      </p:sp>
      <p:pic>
        <p:nvPicPr>
          <p:cNvPr id="305" name="image14.png" descr="image14.png"/>
          <p:cNvPicPr>
            <a:picLocks noChangeAspect="1"/>
          </p:cNvPicPr>
          <p:nvPr/>
        </p:nvPicPr>
        <p:blipFill>
          <a:blip r:embed="rId2">
            <a:extLst/>
          </a:blip>
          <a:stretch>
            <a:fillRect/>
          </a:stretch>
        </p:blipFill>
        <p:spPr>
          <a:xfrm>
            <a:off x="6207311" y="1122465"/>
            <a:ext cx="5486401" cy="335280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8" name="Façade — Exercise"/>
          <p:cNvSpPr txBox="1"/>
          <p:nvPr>
            <p:ph type="title"/>
          </p:nvPr>
        </p:nvSpPr>
        <p:spPr>
          <a:prstGeom prst="rect">
            <a:avLst/>
          </a:prstGeom>
        </p:spPr>
        <p:txBody>
          <a:bodyPr/>
          <a:lstStyle/>
          <a:p>
            <a:pPr/>
            <a:r>
              <a:t>Façade — Exercise</a:t>
            </a:r>
          </a:p>
        </p:txBody>
      </p:sp>
      <p:sp>
        <p:nvSpPr>
          <p:cNvPr id="309" name="See Exercises folder, exercise 12"/>
          <p:cNvSpPr txBox="1"/>
          <p:nvPr>
            <p:ph type="body" idx="1"/>
          </p:nvPr>
        </p:nvSpPr>
        <p:spPr>
          <a:prstGeom prst="rect">
            <a:avLst/>
          </a:prstGeom>
        </p:spPr>
        <p:txBody>
          <a:bodyPr/>
          <a:lstStyle/>
          <a:p>
            <a:pPr/>
            <a:r>
              <a:t>See Exercises folder, exercise 12</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2" name="Flyweight"/>
          <p:cNvSpPr txBox="1"/>
          <p:nvPr>
            <p:ph type="title"/>
          </p:nvPr>
        </p:nvSpPr>
        <p:spPr>
          <a:prstGeom prst="rect">
            <a:avLst/>
          </a:prstGeom>
        </p:spPr>
        <p:txBody>
          <a:bodyPr/>
          <a:lstStyle/>
          <a:p>
            <a:pPr/>
            <a:r>
              <a:t>Flyweight</a:t>
            </a:r>
          </a:p>
        </p:txBody>
      </p:sp>
      <p:sp>
        <p:nvSpPr>
          <p:cNvPr id="313" name="Flyweight is a structural design pattern that lets you fit more objects into the available amount of RAM by sharing common parts of object state among multiple objects, instead of keeping it in each object…"/>
          <p:cNvSpPr txBox="1"/>
          <p:nvPr>
            <p:ph type="body" idx="1"/>
          </p:nvPr>
        </p:nvSpPr>
        <p:spPr>
          <a:prstGeom prst="rect">
            <a:avLst/>
          </a:prstGeom>
        </p:spPr>
        <p:txBody>
          <a:bodyPr/>
          <a:lstStyle/>
          <a:p>
            <a:pPr/>
            <a:r>
              <a:t>Flyweight is a structural design pattern that lets you fit more objects into the available amount of RAM by sharing common parts of object state among multiple objects, instead of keeping it in each object</a:t>
            </a:r>
          </a:p>
          <a:p>
            <a:pPr/>
            <a:r>
              <a:t>An object has</a:t>
            </a:r>
          </a:p>
          <a:p>
            <a:pPr lvl="1" marL="800100" indent="-342900">
              <a:buChar char="▪"/>
            </a:pPr>
            <a:r>
              <a:t>Intrinsic state: unchangeable data</a:t>
            </a:r>
          </a:p>
          <a:p>
            <a:pPr lvl="1" marL="800100" indent="-342900">
              <a:buChar char="▪"/>
            </a:pPr>
            <a:r>
              <a:t>Extrinsic state: variable, context-specific, object data</a:t>
            </a:r>
          </a:p>
          <a:p>
            <a:pPr/>
            <a:r>
              <a:t>Example: </a:t>
            </a:r>
          </a:p>
          <a:p>
            <a:pPr lvl="1" marL="800100" indent="-342900">
              <a:buChar char="▪"/>
            </a:pPr>
            <a:r>
              <a:t>Create an object for every record in the database: results in thousands of objects</a:t>
            </a:r>
          </a:p>
          <a:p>
            <a:pPr lvl="1" marL="800100" indent="-342900">
              <a:buChar char="▪"/>
            </a:pPr>
            <a:r>
              <a:t>Instead, create a Business Entity that holds a dataset with all records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6" name="Proxy"/>
          <p:cNvSpPr txBox="1"/>
          <p:nvPr>
            <p:ph type="title"/>
          </p:nvPr>
        </p:nvSpPr>
        <p:spPr>
          <a:prstGeom prst="rect">
            <a:avLst/>
          </a:prstGeom>
        </p:spPr>
        <p:txBody>
          <a:bodyPr/>
          <a:lstStyle/>
          <a:p>
            <a:pPr/>
            <a:r>
              <a:t>Proxy</a:t>
            </a:r>
          </a:p>
        </p:txBody>
      </p:sp>
      <p:sp>
        <p:nvSpPr>
          <p:cNvPr id="317" name="A Proxy is a class functioning as an interface to something else…"/>
          <p:cNvSpPr txBox="1"/>
          <p:nvPr>
            <p:ph type="body" idx="1"/>
          </p:nvPr>
        </p:nvSpPr>
        <p:spPr>
          <a:prstGeom prst="rect">
            <a:avLst/>
          </a:prstGeom>
        </p:spPr>
        <p:txBody>
          <a:bodyPr/>
          <a:lstStyle/>
          <a:p>
            <a:pPr/>
            <a:r>
              <a:t>A Proxy is a class functioning as an interface to something else</a:t>
            </a:r>
          </a:p>
          <a:p>
            <a:pPr/>
            <a:r>
              <a:t>A proxy is a wrapper or agent object that is being called by the client to access the real serving object behind the scene</a:t>
            </a:r>
          </a:p>
          <a:p>
            <a:pPr/>
            <a:r>
              <a:t>E.g. a client-side object that calls its representative object on the server</a:t>
            </a:r>
          </a:p>
          <a:p>
            <a:pPr/>
            <a:r>
              <a:t>You will use this in Exercise 13 to call logic on an AppServer</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0" name="Behavioral Patterns"/>
          <p:cNvSpPr txBox="1"/>
          <p:nvPr>
            <p:ph type="title"/>
          </p:nvPr>
        </p:nvSpPr>
        <p:spPr>
          <a:prstGeom prst="rect">
            <a:avLst/>
          </a:prstGeom>
        </p:spPr>
        <p:txBody>
          <a:bodyPr/>
          <a:lstStyle/>
          <a:p>
            <a:pPr/>
            <a:r>
              <a:t>Behavioral Patterns</a:t>
            </a:r>
          </a:p>
        </p:txBody>
      </p:sp>
      <p:sp>
        <p:nvSpPr>
          <p:cNvPr id="321" name="Chain of Responsibility…"/>
          <p:cNvSpPr txBox="1"/>
          <p:nvPr>
            <p:ph type="body" idx="1"/>
          </p:nvPr>
        </p:nvSpPr>
        <p:spPr>
          <a:prstGeom prst="rect">
            <a:avLst/>
          </a:prstGeom>
        </p:spPr>
        <p:txBody>
          <a:bodyPr/>
          <a:lstStyle/>
          <a:p>
            <a:pPr/>
            <a:r>
              <a:t>Chain of Responsibility</a:t>
            </a:r>
          </a:p>
          <a:p>
            <a:pPr/>
            <a:r>
              <a:t>Command</a:t>
            </a:r>
          </a:p>
          <a:p>
            <a:pPr/>
            <a:r>
              <a:t>Interpreter</a:t>
            </a:r>
          </a:p>
          <a:p>
            <a:pPr/>
            <a:r>
              <a:t>Iterator</a:t>
            </a:r>
          </a:p>
          <a:p>
            <a:pPr/>
            <a:r>
              <a:t>Mediator</a:t>
            </a:r>
          </a:p>
          <a:p>
            <a:pPr/>
            <a:r>
              <a:t>Memento</a:t>
            </a:r>
          </a:p>
          <a:p>
            <a:pPr/>
            <a:r>
              <a:t>Observer</a:t>
            </a:r>
          </a:p>
          <a:p>
            <a:pPr/>
            <a:r>
              <a:t>State</a:t>
            </a:r>
          </a:p>
          <a:p>
            <a:pPr/>
            <a:r>
              <a:t>Strategy</a:t>
            </a:r>
          </a:p>
          <a:p>
            <a:pPr/>
            <a:r>
              <a:t>Template Method</a:t>
            </a:r>
          </a:p>
          <a:p>
            <a:pPr/>
            <a:r>
              <a:t>Visitor</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6" name="Chain of Responsibility"/>
          <p:cNvSpPr txBox="1"/>
          <p:nvPr>
            <p:ph type="title"/>
          </p:nvPr>
        </p:nvSpPr>
        <p:spPr>
          <a:prstGeom prst="rect">
            <a:avLst/>
          </a:prstGeom>
        </p:spPr>
        <p:txBody>
          <a:bodyPr/>
          <a:lstStyle/>
          <a:p>
            <a:pPr/>
            <a:r>
              <a:t>Chain of Responsibility</a:t>
            </a:r>
          </a:p>
        </p:txBody>
      </p:sp>
      <p:sp>
        <p:nvSpPr>
          <p:cNvPr id="327" name="A series of processing objects…"/>
          <p:cNvSpPr txBox="1"/>
          <p:nvPr>
            <p:ph type="body" sz="quarter" idx="1"/>
          </p:nvPr>
        </p:nvSpPr>
        <p:spPr>
          <a:xfrm>
            <a:off x="611962" y="1200150"/>
            <a:ext cx="10360501" cy="1300666"/>
          </a:xfrm>
          <a:prstGeom prst="rect">
            <a:avLst/>
          </a:prstGeom>
        </p:spPr>
        <p:txBody>
          <a:bodyPr/>
          <a:lstStyle/>
          <a:p>
            <a:pPr/>
            <a:r>
              <a:t>A series of processing objects</a:t>
            </a:r>
          </a:p>
          <a:p>
            <a:pPr/>
            <a:r>
              <a:t>Based on Command objects</a:t>
            </a:r>
          </a:p>
          <a:p>
            <a:pPr/>
            <a:r>
              <a:t>Could become a Tree of Responsibility, e.g. An XML interpreter</a:t>
            </a:r>
          </a:p>
        </p:txBody>
      </p:sp>
      <p:pic>
        <p:nvPicPr>
          <p:cNvPr id="328" name="image15.tif" descr="image15.tif"/>
          <p:cNvPicPr>
            <a:picLocks noChangeAspect="1"/>
          </p:cNvPicPr>
          <p:nvPr/>
        </p:nvPicPr>
        <p:blipFill>
          <a:blip r:embed="rId2">
            <a:extLst/>
          </a:blip>
          <a:stretch>
            <a:fillRect/>
          </a:stretch>
        </p:blipFill>
        <p:spPr>
          <a:xfrm>
            <a:off x="1113789" y="2694457"/>
            <a:ext cx="9951722" cy="3412019"/>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1" name="Command"/>
          <p:cNvSpPr txBox="1"/>
          <p:nvPr>
            <p:ph type="title"/>
          </p:nvPr>
        </p:nvSpPr>
        <p:spPr>
          <a:prstGeom prst="rect">
            <a:avLst/>
          </a:prstGeom>
        </p:spPr>
        <p:txBody>
          <a:bodyPr/>
          <a:lstStyle/>
          <a:p>
            <a:pPr/>
            <a:r>
              <a:t>Command</a:t>
            </a:r>
          </a:p>
        </p:txBody>
      </p:sp>
      <p:sp>
        <p:nvSpPr>
          <p:cNvPr id="332" name="Challenge: need to issue requests to objects without knowing anything about the operation being requested or the receiver of the request…"/>
          <p:cNvSpPr txBox="1"/>
          <p:nvPr>
            <p:ph type="body" idx="1"/>
          </p:nvPr>
        </p:nvSpPr>
        <p:spPr>
          <a:prstGeom prst="rect">
            <a:avLst/>
          </a:prstGeom>
        </p:spPr>
        <p:txBody>
          <a:bodyPr/>
          <a:lstStyle/>
          <a:p>
            <a:pPr/>
            <a:r>
              <a:t>Challenge: need to issue requests to objects without knowing anything about the operation being requested or the receiver of the request</a:t>
            </a:r>
          </a:p>
          <a:p>
            <a:pPr/>
            <a:r>
              <a:t>The client that creates a command is not the same client that executes it</a:t>
            </a:r>
          </a:p>
          <a:p>
            <a:pPr/>
            <a:r>
              <a:t>Command can use Memento to maintain the state required for an undo-operation</a:t>
            </a:r>
          </a:p>
          <a:p>
            <a:pPr/>
            <a:r>
              <a:t>Two important aspects of the Command pattern: interface separation (the invoker is isolated from the receiver), time separation (stores a ready-to-go processing request to be started later — and even somewhere else when using Proxy)</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5" name="Proxy, Chain, Command — Exercise"/>
          <p:cNvSpPr txBox="1"/>
          <p:nvPr>
            <p:ph type="title"/>
          </p:nvPr>
        </p:nvSpPr>
        <p:spPr>
          <a:prstGeom prst="rect">
            <a:avLst/>
          </a:prstGeom>
        </p:spPr>
        <p:txBody>
          <a:bodyPr/>
          <a:lstStyle/>
          <a:p>
            <a:pPr/>
            <a:r>
              <a:t>Proxy, Chain, Command — Exercise</a:t>
            </a:r>
          </a:p>
        </p:txBody>
      </p:sp>
      <p:sp>
        <p:nvSpPr>
          <p:cNvPr id="336" name="See Exercises folder, exercise 13"/>
          <p:cNvSpPr txBox="1"/>
          <p:nvPr>
            <p:ph type="body" idx="1"/>
          </p:nvPr>
        </p:nvSpPr>
        <p:spPr>
          <a:prstGeom prst="rect">
            <a:avLst/>
          </a:prstGeom>
        </p:spPr>
        <p:txBody>
          <a:bodyPr/>
          <a:lstStyle/>
          <a:p>
            <a:pPr/>
            <a:r>
              <a:t>See Exercises folder, exercise 13</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9" name="Interpretor"/>
          <p:cNvSpPr txBox="1"/>
          <p:nvPr>
            <p:ph type="title"/>
          </p:nvPr>
        </p:nvSpPr>
        <p:spPr>
          <a:prstGeom prst="rect">
            <a:avLst/>
          </a:prstGeom>
        </p:spPr>
        <p:txBody>
          <a:bodyPr/>
          <a:lstStyle/>
          <a:p>
            <a:pPr/>
            <a:r>
              <a:t>Interpretor</a:t>
            </a:r>
          </a:p>
        </p:txBody>
      </p:sp>
      <p:sp>
        <p:nvSpPr>
          <p:cNvPr id="340" name="Provides a way to evaluate language grammar or expression…"/>
          <p:cNvSpPr txBox="1"/>
          <p:nvPr>
            <p:ph type="body" idx="1"/>
          </p:nvPr>
        </p:nvSpPr>
        <p:spPr>
          <a:prstGeom prst="rect">
            <a:avLst/>
          </a:prstGeom>
        </p:spPr>
        <p:txBody>
          <a:bodyPr/>
          <a:lstStyle/>
          <a:p>
            <a:pPr/>
            <a:r>
              <a:t>Provides a way to evaluate language grammar or expression</a:t>
            </a:r>
          </a:p>
          <a:p>
            <a:pPr/>
            <a:r>
              <a:t>E.g. SQL parsing, Rules engine, Domain Specific Language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5" name="Rectangle 6"/>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46" name="Rectangle 2"/>
          <p:cNvSpPr txBox="1"/>
          <p:nvPr>
            <p:ph type="title"/>
          </p:nvPr>
        </p:nvSpPr>
        <p:spPr>
          <a:xfrm>
            <a:off x="616816" y="367496"/>
            <a:ext cx="10801181" cy="430889"/>
          </a:xfrm>
          <a:prstGeom prst="rect">
            <a:avLst/>
          </a:prstGeom>
        </p:spPr>
        <p:txBody>
          <a:bodyPr/>
          <a:lstStyle/>
          <a:p>
            <a:pPr/>
            <a:r>
              <a:t>Learning objectives for this course</a:t>
            </a:r>
          </a:p>
        </p:txBody>
      </p:sp>
      <p:sp>
        <p:nvSpPr>
          <p:cNvPr id="147" name="Content Placeholder 5"/>
          <p:cNvSpPr txBox="1"/>
          <p:nvPr>
            <p:ph type="body" idx="1"/>
          </p:nvPr>
        </p:nvSpPr>
        <p:spPr>
          <a:xfrm>
            <a:off x="611962" y="1200150"/>
            <a:ext cx="10360502" cy="5303521"/>
          </a:xfrm>
          <a:prstGeom prst="rect">
            <a:avLst/>
          </a:prstGeom>
        </p:spPr>
        <p:txBody>
          <a:bodyPr/>
          <a:lstStyle/>
          <a:p>
            <a:pPr marL="0" indent="0">
              <a:buSzTx/>
              <a:buFont typeface="Wingdings"/>
              <a:buNone/>
            </a:pPr>
            <a:r>
              <a:t>After taking this class, you should be able to:</a:t>
            </a:r>
          </a:p>
          <a:p>
            <a:pPr/>
            <a:r>
              <a:t>Understand and explain each design principle presented.</a:t>
            </a:r>
          </a:p>
          <a:p>
            <a:pPr/>
            <a:r>
              <a:t>Have a more profound and concise understanding of key object oriented concepts.</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3" name="Iterator"/>
          <p:cNvSpPr txBox="1"/>
          <p:nvPr>
            <p:ph type="title"/>
          </p:nvPr>
        </p:nvSpPr>
        <p:spPr>
          <a:prstGeom prst="rect">
            <a:avLst/>
          </a:prstGeom>
        </p:spPr>
        <p:txBody>
          <a:bodyPr/>
          <a:lstStyle/>
          <a:p>
            <a:pPr/>
            <a:r>
              <a:t>Iterator</a:t>
            </a:r>
          </a:p>
        </p:txBody>
      </p:sp>
      <p:sp>
        <p:nvSpPr>
          <p:cNvPr id="344" name="Provide a way to access the elements of an aggregate object sequentially without exposing its underlying representation…"/>
          <p:cNvSpPr txBox="1"/>
          <p:nvPr>
            <p:ph type="body" idx="1"/>
          </p:nvPr>
        </p:nvSpPr>
        <p:spPr>
          <a:prstGeom prst="rect">
            <a:avLst/>
          </a:prstGeom>
        </p:spPr>
        <p:txBody>
          <a:bodyPr/>
          <a:lstStyle/>
          <a:p>
            <a:pPr/>
            <a:r>
              <a:t>Provide a way to access the elements of an aggregate object sequentially without exposing its underlying representation</a:t>
            </a:r>
          </a:p>
          <a:p>
            <a:pPr/>
            <a:r>
              <a:t>The traversal algorithm can be implemented in the Iterator OR in the Aggregator</a:t>
            </a:r>
          </a:p>
          <a:p>
            <a:pPr/>
            <a:r>
              <a:t>In the Aggregator: the Iterator acts as cursor</a:t>
            </a:r>
          </a:p>
          <a:p>
            <a:pPr/>
            <a:r>
              <a:t>In the Iterator: advantage is that different algorithms can be developed in subclasses</a:t>
            </a:r>
          </a:p>
          <a:p>
            <a:pPr/>
            <a:r>
              <a:t>To not violate the encapsulation principle, the Iterator should be an inner class of the Aggregator — not possible in ABL</a:t>
            </a:r>
          </a:p>
          <a:p>
            <a:pPr/>
            <a:r>
              <a:t>Therefore we need to implement the algorithms in the Aggregator. The Iterator only stores the state of the iterator</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7" name="Iterator — Exercise"/>
          <p:cNvSpPr txBox="1"/>
          <p:nvPr>
            <p:ph type="title"/>
          </p:nvPr>
        </p:nvSpPr>
        <p:spPr>
          <a:prstGeom prst="rect">
            <a:avLst/>
          </a:prstGeom>
        </p:spPr>
        <p:txBody>
          <a:bodyPr/>
          <a:lstStyle/>
          <a:p>
            <a:pPr/>
            <a:r>
              <a:t>Iterator — Exercise</a:t>
            </a:r>
          </a:p>
        </p:txBody>
      </p:sp>
      <p:sp>
        <p:nvSpPr>
          <p:cNvPr id="348" name="See Exercises folder, exercise 14"/>
          <p:cNvSpPr txBox="1"/>
          <p:nvPr>
            <p:ph type="body" idx="1"/>
          </p:nvPr>
        </p:nvSpPr>
        <p:spPr>
          <a:prstGeom prst="rect">
            <a:avLst/>
          </a:prstGeom>
        </p:spPr>
        <p:txBody>
          <a:bodyPr/>
          <a:lstStyle/>
          <a:p>
            <a:pPr/>
            <a:r>
              <a:t>See Exercises folder, exercise 14</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1" name="Memento"/>
          <p:cNvSpPr txBox="1"/>
          <p:nvPr>
            <p:ph type="title"/>
          </p:nvPr>
        </p:nvSpPr>
        <p:spPr>
          <a:prstGeom prst="rect">
            <a:avLst/>
          </a:prstGeom>
        </p:spPr>
        <p:txBody>
          <a:bodyPr/>
          <a:lstStyle/>
          <a:p>
            <a:pPr/>
            <a:r>
              <a:t>Memento</a:t>
            </a:r>
          </a:p>
        </p:txBody>
      </p:sp>
      <p:sp>
        <p:nvSpPr>
          <p:cNvPr id="352" name="Purpose: need to restore an object back to its previous state (e.g. &quot;undo&quot;or &quot;rollback&quot; operations)…"/>
          <p:cNvSpPr txBox="1"/>
          <p:nvPr>
            <p:ph type="body" idx="1"/>
          </p:nvPr>
        </p:nvSpPr>
        <p:spPr>
          <a:prstGeom prst="rect">
            <a:avLst/>
          </a:prstGeom>
        </p:spPr>
        <p:txBody>
          <a:bodyPr/>
          <a:lstStyle/>
          <a:p>
            <a:pPr/>
            <a:r>
              <a:t>Purpose: need to restore an object back to its previous state (e.g. "undo"or "rollback" operations)</a:t>
            </a:r>
          </a:p>
          <a:p>
            <a:pPr/>
            <a:r>
              <a:t>Use a Memento object to manipulate state of an object</a:t>
            </a:r>
          </a:p>
          <a:p>
            <a:pPr/>
            <a:r>
              <a:t>The Originator (e.g. Car) knows how to save and restore its state to and from the Memento object</a:t>
            </a:r>
          </a:p>
          <a:p>
            <a:pPr/>
            <a:r>
              <a:t>The client (Caretaker) requests a Memento from the Originator</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5" name="Memento — Exercise"/>
          <p:cNvSpPr txBox="1"/>
          <p:nvPr>
            <p:ph type="title"/>
          </p:nvPr>
        </p:nvSpPr>
        <p:spPr>
          <a:prstGeom prst="rect">
            <a:avLst/>
          </a:prstGeom>
        </p:spPr>
        <p:txBody>
          <a:bodyPr/>
          <a:lstStyle/>
          <a:p>
            <a:pPr/>
            <a:r>
              <a:t>Memento — Exercise</a:t>
            </a:r>
          </a:p>
        </p:txBody>
      </p:sp>
      <p:sp>
        <p:nvSpPr>
          <p:cNvPr id="356" name="See Exercises folder, exercise 15…"/>
          <p:cNvSpPr txBox="1"/>
          <p:nvPr>
            <p:ph type="body" idx="1"/>
          </p:nvPr>
        </p:nvSpPr>
        <p:spPr>
          <a:prstGeom prst="rect">
            <a:avLst/>
          </a:prstGeom>
        </p:spPr>
        <p:txBody>
          <a:bodyPr/>
          <a:lstStyle/>
          <a:p>
            <a:pPr/>
            <a:r>
              <a:t>See Exercises folder, exercise 15</a:t>
            </a:r>
          </a:p>
          <a:p>
            <a:pPr/>
            <a:r>
              <a:t>Notice the serializer can only copy public properties</a:t>
            </a:r>
          </a:p>
          <a:p>
            <a:pPr/>
            <a:r>
              <a:t>As a bonus exercise use clone instead of serializer</a:t>
            </a:r>
          </a:p>
          <a:p>
            <a:pPr lvl="1" marL="800100" indent="-342900">
              <a:buChar char="▪"/>
            </a:pPr>
            <a:r>
              <a:t>Override the clone() method to copy all properties both public and private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59" name="Observer"/>
          <p:cNvSpPr txBox="1"/>
          <p:nvPr>
            <p:ph type="title"/>
          </p:nvPr>
        </p:nvSpPr>
        <p:spPr>
          <a:prstGeom prst="rect">
            <a:avLst/>
          </a:prstGeom>
        </p:spPr>
        <p:txBody>
          <a:bodyPr/>
          <a:lstStyle/>
          <a:p>
            <a:pPr/>
            <a:r>
              <a:t>Observer</a:t>
            </a:r>
          </a:p>
        </p:txBody>
      </p:sp>
      <p:sp>
        <p:nvSpPr>
          <p:cNvPr id="360" name="The observer pattern is a software design pattern in which an object, called the subject, maintains a list of its dependents, called observers, and notifies them automatically of any state changes, usually by calling one of their methods…"/>
          <p:cNvSpPr txBox="1"/>
          <p:nvPr>
            <p:ph type="body" sz="quarter" idx="1"/>
          </p:nvPr>
        </p:nvSpPr>
        <p:spPr>
          <a:xfrm>
            <a:off x="611962" y="1200150"/>
            <a:ext cx="10360501" cy="1521984"/>
          </a:xfrm>
          <a:prstGeom prst="rect">
            <a:avLst/>
          </a:prstGeom>
        </p:spPr>
        <p:txBody>
          <a:bodyPr/>
          <a:lstStyle/>
          <a:p>
            <a:pPr/>
            <a:r>
              <a:t>The observer pattern is a software design pattern in which an object, called the subject, maintains a list of its dependents, called observers, and notifies them automatically of any state changes, usually by calling one of their methods</a:t>
            </a:r>
          </a:p>
          <a:p>
            <a:pPr/>
            <a:r>
              <a:t>OpenEdge has Publish and Subscribe built-in for Procedural and OO coding</a:t>
            </a:r>
          </a:p>
        </p:txBody>
      </p:sp>
      <p:pic>
        <p:nvPicPr>
          <p:cNvPr id="361" name="image17.png" descr="image17.png"/>
          <p:cNvPicPr>
            <a:picLocks noChangeAspect="1"/>
          </p:cNvPicPr>
          <p:nvPr/>
        </p:nvPicPr>
        <p:blipFill>
          <a:blip r:embed="rId2">
            <a:extLst/>
          </a:blip>
          <a:stretch>
            <a:fillRect/>
          </a:stretch>
        </p:blipFill>
        <p:spPr>
          <a:xfrm>
            <a:off x="699061" y="3677026"/>
            <a:ext cx="5493924" cy="1004063"/>
          </a:xfrm>
          <a:prstGeom prst="rect">
            <a:avLst/>
          </a:prstGeom>
          <a:ln w="12700">
            <a:miter lim="400000"/>
          </a:ln>
        </p:spPr>
      </p:pic>
      <p:pic>
        <p:nvPicPr>
          <p:cNvPr id="362" name="image18.png" descr="image18.png"/>
          <p:cNvPicPr>
            <a:picLocks noChangeAspect="1"/>
          </p:cNvPicPr>
          <p:nvPr/>
        </p:nvPicPr>
        <p:blipFill>
          <a:blip r:embed="rId3">
            <a:extLst/>
          </a:blip>
          <a:stretch>
            <a:fillRect/>
          </a:stretch>
        </p:blipFill>
        <p:spPr>
          <a:xfrm>
            <a:off x="3228114" y="5180754"/>
            <a:ext cx="5578585" cy="682753"/>
          </a:xfrm>
          <a:prstGeom prst="rect">
            <a:avLst/>
          </a:prstGeom>
          <a:ln w="12700">
            <a:miter lim="400000"/>
          </a:ln>
        </p:spPr>
      </p:pic>
      <p:pic>
        <p:nvPicPr>
          <p:cNvPr id="363" name="image19.png" descr="image19.png"/>
          <p:cNvPicPr>
            <a:picLocks noChangeAspect="1"/>
          </p:cNvPicPr>
          <p:nvPr/>
        </p:nvPicPr>
        <p:blipFill>
          <a:blip r:embed="rId4">
            <a:extLst/>
          </a:blip>
          <a:stretch>
            <a:fillRect/>
          </a:stretch>
        </p:blipFill>
        <p:spPr>
          <a:xfrm>
            <a:off x="6515730" y="3123899"/>
            <a:ext cx="5018899" cy="936626"/>
          </a:xfrm>
          <a:prstGeom prst="rect">
            <a:avLst/>
          </a:prstGeom>
          <a:ln w="12700">
            <a:miter lim="400000"/>
          </a:ln>
        </p:spPr>
      </p:pic>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6" name="Observer — Exercise"/>
          <p:cNvSpPr txBox="1"/>
          <p:nvPr>
            <p:ph type="title"/>
          </p:nvPr>
        </p:nvSpPr>
        <p:spPr>
          <a:prstGeom prst="rect">
            <a:avLst/>
          </a:prstGeom>
        </p:spPr>
        <p:txBody>
          <a:bodyPr/>
          <a:lstStyle/>
          <a:p>
            <a:pPr/>
            <a:r>
              <a:t>Observer — Exercise</a:t>
            </a:r>
          </a:p>
        </p:txBody>
      </p:sp>
      <p:sp>
        <p:nvSpPr>
          <p:cNvPr id="367" name="See Exercises folder, exercise 16"/>
          <p:cNvSpPr txBox="1"/>
          <p:nvPr>
            <p:ph type="body" idx="1"/>
          </p:nvPr>
        </p:nvSpPr>
        <p:spPr>
          <a:prstGeom prst="rect">
            <a:avLst/>
          </a:prstGeom>
        </p:spPr>
        <p:txBody>
          <a:bodyPr/>
          <a:lstStyle/>
          <a:p>
            <a:pPr/>
            <a:r>
              <a:t>See Exercises folder, exercise 16</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0" name="Mediator"/>
          <p:cNvSpPr txBox="1"/>
          <p:nvPr>
            <p:ph type="title"/>
          </p:nvPr>
        </p:nvSpPr>
        <p:spPr>
          <a:prstGeom prst="rect">
            <a:avLst/>
          </a:prstGeom>
        </p:spPr>
        <p:txBody>
          <a:bodyPr/>
          <a:lstStyle/>
          <a:p>
            <a:pPr/>
            <a:r>
              <a:t>Mediator</a:t>
            </a:r>
          </a:p>
        </p:txBody>
      </p:sp>
      <p:sp>
        <p:nvSpPr>
          <p:cNvPr id="371" name="Encapsulates communication between objects…"/>
          <p:cNvSpPr txBox="1"/>
          <p:nvPr>
            <p:ph type="body" idx="1"/>
          </p:nvPr>
        </p:nvSpPr>
        <p:spPr>
          <a:prstGeom prst="rect">
            <a:avLst/>
          </a:prstGeom>
        </p:spPr>
        <p:txBody>
          <a:bodyPr/>
          <a:lstStyle/>
          <a:p>
            <a:pPr/>
            <a:r>
              <a:t>Encapsulates communication between objects</a:t>
            </a:r>
          </a:p>
          <a:p>
            <a:pPr/>
            <a:r>
              <a:t>Competes with Observer</a:t>
            </a:r>
          </a:p>
          <a:p>
            <a:pPr/>
            <a:r>
              <a:t>But …. less reusable</a:t>
            </a:r>
          </a:p>
          <a:p>
            <a:pPr/>
            <a:r>
              <a:t>Could be used as a way to ensure communication with Observers (like a service bus)</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4" name="State"/>
          <p:cNvSpPr txBox="1"/>
          <p:nvPr>
            <p:ph type="title"/>
          </p:nvPr>
        </p:nvSpPr>
        <p:spPr>
          <a:prstGeom prst="rect">
            <a:avLst/>
          </a:prstGeom>
        </p:spPr>
        <p:txBody>
          <a:bodyPr/>
          <a:lstStyle/>
          <a:p>
            <a:pPr/>
            <a:r>
              <a:t>State</a:t>
            </a:r>
          </a:p>
        </p:txBody>
      </p:sp>
      <p:sp>
        <p:nvSpPr>
          <p:cNvPr id="375" name="The State pattern is a solution to the problem of how to make behavior depend on state…"/>
          <p:cNvSpPr txBox="1"/>
          <p:nvPr>
            <p:ph type="body" idx="1"/>
          </p:nvPr>
        </p:nvSpPr>
        <p:spPr>
          <a:prstGeom prst="rect">
            <a:avLst/>
          </a:prstGeom>
        </p:spPr>
        <p:txBody>
          <a:bodyPr/>
          <a:lstStyle/>
          <a:p>
            <a:pPr/>
            <a:r>
              <a:t>The State pattern is a solution to the problem of how to make behavior depend on state</a:t>
            </a:r>
          </a:p>
          <a:p>
            <a:pPr/>
            <a:r>
              <a:t>We can use it to make a Finite State Machine: an abstract machine that can be in exactly one of a finite number of states at any given time.</a:t>
            </a:r>
          </a:p>
          <a:p>
            <a:pPr/>
            <a:r>
              <a:t>Consists of:</a:t>
            </a:r>
          </a:p>
          <a:p>
            <a:pPr lvl="1" marL="800100" indent="-342900">
              <a:buChar char="▪"/>
            </a:pPr>
            <a:r>
              <a:t>A ‘context’ class</a:t>
            </a:r>
          </a:p>
          <a:p>
            <a:pPr lvl="1" marL="800100" indent="-342900">
              <a:buChar char="▪"/>
            </a:pPr>
            <a:r>
              <a:t>A State abstract class</a:t>
            </a:r>
          </a:p>
          <a:p>
            <a:pPr lvl="1" marL="800100" indent="-342900">
              <a:buChar char="▪"/>
            </a:pPr>
            <a:r>
              <a:t>Concrete classes for the different states, these hold state-specific behavior</a:t>
            </a:r>
          </a:p>
          <a:p>
            <a:pPr/>
            <a:r>
              <a:t>The ‘context’ class holds a pointer to the current state, also used for changing state</a:t>
            </a:r>
          </a:p>
          <a:p>
            <a:pPr/>
            <a:r>
              <a:t>State changes are fired via Actions</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78" name="State — Exercise"/>
          <p:cNvSpPr txBox="1"/>
          <p:nvPr>
            <p:ph type="title"/>
          </p:nvPr>
        </p:nvSpPr>
        <p:spPr>
          <a:prstGeom prst="rect">
            <a:avLst/>
          </a:prstGeom>
        </p:spPr>
        <p:txBody>
          <a:bodyPr/>
          <a:lstStyle/>
          <a:p>
            <a:pPr/>
            <a:r>
              <a:t>State — Exercise</a:t>
            </a:r>
          </a:p>
        </p:txBody>
      </p:sp>
      <p:sp>
        <p:nvSpPr>
          <p:cNvPr id="379" name="See Exercises folder, exercise 17"/>
          <p:cNvSpPr txBox="1"/>
          <p:nvPr>
            <p:ph type="body" idx="1"/>
          </p:nvPr>
        </p:nvSpPr>
        <p:spPr>
          <a:prstGeom prst="rect">
            <a:avLst/>
          </a:prstGeom>
        </p:spPr>
        <p:txBody>
          <a:bodyPr/>
          <a:lstStyle/>
          <a:p>
            <a:pPr/>
            <a:r>
              <a:t>See Exercises folder, exercise 17</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2" name="State — Bonus Exercise"/>
          <p:cNvSpPr txBox="1"/>
          <p:nvPr>
            <p:ph type="title"/>
          </p:nvPr>
        </p:nvSpPr>
        <p:spPr>
          <a:prstGeom prst="rect">
            <a:avLst/>
          </a:prstGeom>
        </p:spPr>
        <p:txBody>
          <a:bodyPr/>
          <a:lstStyle/>
          <a:p>
            <a:pPr lvl="1"/>
            <a:r>
              <a:t>State — Bonus Exercise</a:t>
            </a:r>
          </a:p>
        </p:txBody>
      </p:sp>
      <p:sp>
        <p:nvSpPr>
          <p:cNvPr id="383" name="Design and implement a set of classes to manage turnstiles…"/>
          <p:cNvSpPr txBox="1"/>
          <p:nvPr>
            <p:ph type="body" sz="half" idx="1"/>
          </p:nvPr>
        </p:nvSpPr>
        <p:spPr>
          <a:xfrm>
            <a:off x="611962" y="1200150"/>
            <a:ext cx="10360501" cy="2039515"/>
          </a:xfrm>
          <a:prstGeom prst="rect">
            <a:avLst/>
          </a:prstGeom>
        </p:spPr>
        <p:txBody>
          <a:bodyPr/>
          <a:lstStyle/>
          <a:p>
            <a:pPr/>
            <a:r>
              <a:t>Design and implement a set of classes to manage turnstiles</a:t>
            </a:r>
          </a:p>
          <a:p>
            <a:pPr lvl="1" marL="800100" indent="-342900">
              <a:buChar char="▪"/>
            </a:pPr>
            <a:r>
              <a:t>A turnstile has two states: Locked and Unlocked</a:t>
            </a:r>
          </a:p>
          <a:p>
            <a:pPr lvl="1" marL="800100" indent="-342900">
              <a:buChar char="▪"/>
            </a:pPr>
            <a:r>
              <a:t>It support two actions: Push and Coin</a:t>
            </a:r>
          </a:p>
          <a:p>
            <a:pPr/>
            <a:r>
              <a:t>Define the State class as abstract so action methods can be overridden (or not) — this will allow invalid actions to be performed without causing pointer errors</a:t>
            </a:r>
          </a:p>
        </p:txBody>
      </p:sp>
      <p:pic>
        <p:nvPicPr>
          <p:cNvPr id="384" name="2880px-Turnstile_state_machine_colored.svg.png" descr="2880px-Turnstile_state_machine_colored.svg.png"/>
          <p:cNvPicPr>
            <a:picLocks noChangeAspect="1"/>
          </p:cNvPicPr>
          <p:nvPr/>
        </p:nvPicPr>
        <p:blipFill>
          <a:blip r:embed="rId2">
            <a:extLst/>
          </a:blip>
          <a:stretch>
            <a:fillRect/>
          </a:stretch>
        </p:blipFill>
        <p:spPr>
          <a:xfrm>
            <a:off x="1925181" y="3040097"/>
            <a:ext cx="7734063" cy="335679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Rectangle 6"/>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 name="Rectangle 2"/>
          <p:cNvSpPr txBox="1"/>
          <p:nvPr>
            <p:ph type="title"/>
          </p:nvPr>
        </p:nvSpPr>
        <p:spPr>
          <a:xfrm>
            <a:off x="616816" y="367496"/>
            <a:ext cx="10801181" cy="430889"/>
          </a:xfrm>
          <a:prstGeom prst="rect">
            <a:avLst/>
          </a:prstGeom>
        </p:spPr>
        <p:txBody>
          <a:bodyPr/>
          <a:lstStyle/>
          <a:p>
            <a:pPr/>
            <a:r>
              <a:t>System and software requirements for this course</a:t>
            </a:r>
          </a:p>
        </p:txBody>
      </p:sp>
      <p:sp>
        <p:nvSpPr>
          <p:cNvPr id="151" name="Rectangle 3"/>
          <p:cNvSpPr txBox="1"/>
          <p:nvPr>
            <p:ph type="body" idx="1"/>
          </p:nvPr>
        </p:nvSpPr>
        <p:spPr>
          <a:xfrm>
            <a:off x="611962" y="1200150"/>
            <a:ext cx="10360502" cy="5303521"/>
          </a:xfrm>
          <a:prstGeom prst="rect">
            <a:avLst/>
          </a:prstGeom>
        </p:spPr>
        <p:txBody>
          <a:bodyPr/>
          <a:lstStyle/>
          <a:p>
            <a:pPr>
              <a:spcBef>
                <a:spcPts val="400"/>
              </a:spcBef>
            </a:pPr>
            <a:r>
              <a:t>Hardware/platform</a:t>
            </a:r>
          </a:p>
          <a:p>
            <a:pPr lvl="1" marL="742950" indent="-285750">
              <a:spcBef>
                <a:spcPts val="400"/>
              </a:spcBef>
              <a:defRPr sz="1800"/>
            </a:pPr>
            <a:r>
              <a:t>Windows 64 bit </a:t>
            </a:r>
          </a:p>
          <a:p>
            <a:pPr lvl="1" marL="742950" indent="-285750">
              <a:spcBef>
                <a:spcPts val="400"/>
              </a:spcBef>
              <a:defRPr sz="1800"/>
            </a:pPr>
            <a:r>
              <a:t>2 Gb RAM</a:t>
            </a:r>
          </a:p>
          <a:p>
            <a:pPr lvl="1" marL="742950" indent="-285750">
              <a:spcBef>
                <a:spcPts val="400"/>
              </a:spcBef>
              <a:defRPr sz="1800"/>
            </a:pPr>
            <a:r>
              <a:t>100 Mb disk space for course files</a:t>
            </a:r>
          </a:p>
          <a:p>
            <a:pPr lvl="1" marL="742950" indent="-285750">
              <a:spcBef>
                <a:spcPts val="400"/>
              </a:spcBef>
              <a:defRPr sz="1800"/>
            </a:pPr>
            <a:r>
              <a:t>6 Gb disk space for Progress OpenEdge install files and installation</a:t>
            </a:r>
          </a:p>
          <a:p>
            <a:pPr>
              <a:spcBef>
                <a:spcPts val="400"/>
              </a:spcBef>
            </a:pPr>
            <a:r>
              <a:t>Progress Developer Studio for OpenEdge 11.7 or later</a:t>
            </a:r>
          </a:p>
          <a:p>
            <a:pPr lvl="1" marL="742950" indent="-285750">
              <a:spcBef>
                <a:spcPts val="400"/>
              </a:spcBef>
              <a:defRPr sz="1800"/>
            </a:pPr>
            <a:r>
              <a:t>Must install 64 bit version of Developer Studio with one of:</a:t>
            </a:r>
          </a:p>
          <a:p>
            <a:pPr lvl="2" marL="1143000" indent="-228600">
              <a:spcBef>
                <a:spcPts val="300"/>
              </a:spcBef>
              <a:buFont typeface="Arial"/>
              <a:defRPr sz="1600"/>
            </a:pPr>
            <a:r>
              <a:t>Developer Studio for OpenEdge license</a:t>
            </a:r>
          </a:p>
          <a:p>
            <a:pPr lvl="2" marL="1143000" indent="-228600">
              <a:spcBef>
                <a:spcPts val="300"/>
              </a:spcBef>
              <a:buFont typeface="Arial"/>
              <a:defRPr sz="1600"/>
            </a:pPr>
            <a:r>
              <a:t>OpenEdge Developer Kit (OEDK) Classroom Edition (no license required)</a:t>
            </a:r>
          </a:p>
          <a:p>
            <a:pPr>
              <a:spcBef>
                <a:spcPts val="400"/>
              </a:spcBef>
            </a:pPr>
            <a:r>
              <a:t>See </a:t>
            </a:r>
            <a:r>
              <a:rPr b="1"/>
              <a:t>ExerciseSetup</a:t>
            </a:r>
            <a:r>
              <a:t> for instructions to follow before you begin the exercises of this course</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7" name="Strategy — Exercise"/>
          <p:cNvSpPr txBox="1"/>
          <p:nvPr>
            <p:ph type="title"/>
          </p:nvPr>
        </p:nvSpPr>
        <p:spPr>
          <a:prstGeom prst="rect">
            <a:avLst/>
          </a:prstGeom>
        </p:spPr>
        <p:txBody>
          <a:bodyPr/>
          <a:lstStyle/>
          <a:p>
            <a:pPr/>
            <a:r>
              <a:t>Strategy — Exercise</a:t>
            </a:r>
          </a:p>
        </p:txBody>
      </p:sp>
      <p:sp>
        <p:nvSpPr>
          <p:cNvPr id="388" name="See Exercises folder, exercise 4"/>
          <p:cNvSpPr txBox="1"/>
          <p:nvPr>
            <p:ph type="body" idx="1"/>
          </p:nvPr>
        </p:nvSpPr>
        <p:spPr>
          <a:prstGeom prst="rect">
            <a:avLst/>
          </a:prstGeom>
        </p:spPr>
        <p:txBody>
          <a:bodyPr/>
          <a:lstStyle/>
          <a:p>
            <a:pPr/>
            <a:r>
              <a:t>See Exercises folder, exercise 4</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1" name="Template Method"/>
          <p:cNvSpPr txBox="1"/>
          <p:nvPr>
            <p:ph type="title"/>
          </p:nvPr>
        </p:nvSpPr>
        <p:spPr>
          <a:prstGeom prst="rect">
            <a:avLst/>
          </a:prstGeom>
        </p:spPr>
        <p:txBody>
          <a:bodyPr/>
          <a:lstStyle/>
          <a:p>
            <a:pPr/>
            <a:r>
              <a:t>Template Method</a:t>
            </a:r>
          </a:p>
        </p:txBody>
      </p:sp>
      <p:sp>
        <p:nvSpPr>
          <p:cNvPr id="392" name="Used to implement the invariant parts of an algorithm once and allow subclasses implement the behavior that can vary…"/>
          <p:cNvSpPr txBox="1"/>
          <p:nvPr>
            <p:ph type="body" idx="1"/>
          </p:nvPr>
        </p:nvSpPr>
        <p:spPr>
          <a:prstGeom prst="rect">
            <a:avLst/>
          </a:prstGeom>
        </p:spPr>
        <p:txBody>
          <a:bodyPr/>
          <a:lstStyle/>
          <a:p>
            <a:pPr/>
            <a:r>
              <a:t>Used to implement the invariant parts of an algorithm once and allow subclasses implement the behavior that can vary</a:t>
            </a:r>
          </a:p>
          <a:p>
            <a:pPr/>
            <a:r>
              <a:t>Useful for common classes that generalize behavior to avoid code duplication</a:t>
            </a:r>
          </a:p>
          <a:p>
            <a:pPr/>
            <a:r>
              <a:t>How: create an abstract class that implements methods with invariable logic and defines the abstract methods for the variable logic</a:t>
            </a:r>
          </a:p>
          <a:p>
            <a:pPr/>
            <a:r>
              <a:t>E.g. “hook” operations</a:t>
            </a:r>
          </a:p>
          <a:p>
            <a:pPr/>
            <a:r>
              <a:t>E.g. refactoring to generalize — </a:t>
            </a:r>
            <a:r>
              <a:rPr i="1"/>
              <a:t>Opdyke and Johnson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5" name="Template Method — Exercise"/>
          <p:cNvSpPr txBox="1"/>
          <p:nvPr>
            <p:ph type="title"/>
          </p:nvPr>
        </p:nvSpPr>
        <p:spPr>
          <a:prstGeom prst="rect">
            <a:avLst/>
          </a:prstGeom>
        </p:spPr>
        <p:txBody>
          <a:bodyPr/>
          <a:lstStyle/>
          <a:p>
            <a:pPr/>
            <a:r>
              <a:t>Template Method — Exercise</a:t>
            </a:r>
          </a:p>
        </p:txBody>
      </p:sp>
      <p:sp>
        <p:nvSpPr>
          <p:cNvPr id="396" name="See Exercises folder, exercise 4"/>
          <p:cNvSpPr txBox="1"/>
          <p:nvPr>
            <p:ph type="body" idx="1"/>
          </p:nvPr>
        </p:nvSpPr>
        <p:spPr>
          <a:prstGeom prst="rect">
            <a:avLst/>
          </a:prstGeom>
        </p:spPr>
        <p:txBody>
          <a:bodyPr/>
          <a:lstStyle/>
          <a:p>
            <a:pPr/>
            <a:r>
              <a:t>See Exercises folder, exercise 4</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9" name="Visitor"/>
          <p:cNvSpPr txBox="1"/>
          <p:nvPr>
            <p:ph type="title"/>
          </p:nvPr>
        </p:nvSpPr>
        <p:spPr>
          <a:prstGeom prst="rect">
            <a:avLst/>
          </a:prstGeom>
        </p:spPr>
        <p:txBody>
          <a:bodyPr/>
          <a:lstStyle/>
          <a:p>
            <a:pPr/>
            <a:r>
              <a:t>Visitor</a:t>
            </a:r>
          </a:p>
        </p:txBody>
      </p:sp>
      <p:sp>
        <p:nvSpPr>
          <p:cNvPr id="400" name="Visitor pattern allows a class to defer operations to a separate class which “visits” it back for properties and methods…"/>
          <p:cNvSpPr txBox="1"/>
          <p:nvPr>
            <p:ph type="body" idx="1"/>
          </p:nvPr>
        </p:nvSpPr>
        <p:spPr>
          <a:prstGeom prst="rect">
            <a:avLst/>
          </a:prstGeom>
        </p:spPr>
        <p:txBody>
          <a:bodyPr/>
          <a:lstStyle/>
          <a:p>
            <a:pPr/>
            <a:r>
              <a:t>Visitor pattern allows a class to defer operations to a separate class which “visits” it back for properties and methods</a:t>
            </a:r>
          </a:p>
          <a:p>
            <a:pPr/>
            <a:r>
              <a:t>The operation executed depends on: the name of the request, and the type of TWO receivers (the type of the Visitor and the type of the element it visits)</a:t>
            </a:r>
          </a:p>
          <a:p>
            <a:pPr/>
            <a:r>
              <a:t>Configured by Visitor interface with concrete visitors and a Visitable interface used by classes that need to be visited</a:t>
            </a:r>
          </a:p>
          <a:p>
            <a:pPr/>
            <a:r>
              <a:t>Useful for complex object structures regardless of type or hierarchy e.g. can be used when traversing tree view object structures or collections</a:t>
            </a:r>
          </a:p>
          <a:p>
            <a:pPr/>
            <a:r>
              <a:t>The actual logic will be implemented within the concrete visitor classes — on behalf of the visited classes</a:t>
            </a:r>
          </a:p>
          <a:p>
            <a:pPr/>
            <a:r>
              <a:t>Clients will specify which concrete visitor class (object) to use to visit certain elements</a:t>
            </a:r>
          </a:p>
          <a:p>
            <a:pPr/>
            <a:r>
              <a:t>Visitor relies on double dispatch mechanism to achieve its “visiting” goal: accept/visit</a:t>
            </a:r>
          </a:p>
          <a:p>
            <a:pPr/>
            <a:r>
              <a:t>Element objects “accept” a concrete visitor which in turn calls the “visit” method within the visitor passing itself along — double dispatch</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3" name="Visitor — Class Diagram"/>
          <p:cNvSpPr txBox="1"/>
          <p:nvPr>
            <p:ph type="title"/>
          </p:nvPr>
        </p:nvSpPr>
        <p:spPr>
          <a:prstGeom prst="rect">
            <a:avLst/>
          </a:prstGeom>
        </p:spPr>
        <p:txBody>
          <a:bodyPr/>
          <a:lstStyle/>
          <a:p>
            <a:pPr/>
            <a:r>
              <a:t>Visitor — Class Diagram</a:t>
            </a:r>
          </a:p>
        </p:txBody>
      </p:sp>
      <p:pic>
        <p:nvPicPr>
          <p:cNvPr id="404" name="diagram-1.png" descr="diagram-1.png"/>
          <p:cNvPicPr>
            <a:picLocks noChangeAspect="1"/>
          </p:cNvPicPr>
          <p:nvPr/>
        </p:nvPicPr>
        <p:blipFill>
          <a:blip r:embed="rId2">
            <a:extLst/>
          </a:blip>
          <a:stretch>
            <a:fillRect/>
          </a:stretch>
        </p:blipFill>
        <p:spPr>
          <a:xfrm>
            <a:off x="782674" y="1198367"/>
            <a:ext cx="10469464" cy="4639936"/>
          </a:xfrm>
          <a:prstGeom prst="rect">
            <a:avLst/>
          </a:prstGeom>
          <a:ln w="12700">
            <a:miter lim="400000"/>
          </a:ln>
        </p:spPr>
      </p:pic>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7" name="Visitor — Exercise Class Diagram"/>
          <p:cNvSpPr txBox="1"/>
          <p:nvPr>
            <p:ph type="title"/>
          </p:nvPr>
        </p:nvSpPr>
        <p:spPr>
          <a:prstGeom prst="rect">
            <a:avLst/>
          </a:prstGeom>
        </p:spPr>
        <p:txBody>
          <a:bodyPr/>
          <a:lstStyle/>
          <a:p>
            <a:pPr/>
            <a:r>
              <a:t>Visitor — Exercise Class Diagram</a:t>
            </a:r>
          </a:p>
        </p:txBody>
      </p:sp>
      <p:pic>
        <p:nvPicPr>
          <p:cNvPr id="408" name="diagram-2.png" descr="diagram-2.png"/>
          <p:cNvPicPr>
            <a:picLocks noChangeAspect="1"/>
          </p:cNvPicPr>
          <p:nvPr/>
        </p:nvPicPr>
        <p:blipFill>
          <a:blip r:embed="rId2">
            <a:extLst/>
          </a:blip>
          <a:stretch>
            <a:fillRect/>
          </a:stretch>
        </p:blipFill>
        <p:spPr>
          <a:xfrm>
            <a:off x="3188" y="1032481"/>
            <a:ext cx="10450703" cy="5354704"/>
          </a:xfrm>
          <a:prstGeom prst="rect">
            <a:avLst/>
          </a:prstGeom>
          <a:ln w="12700">
            <a:miter lim="400000"/>
          </a:ln>
        </p:spPr>
      </p:pic>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 name="Visitor — Exercise Client (Test)"/>
          <p:cNvSpPr txBox="1"/>
          <p:nvPr>
            <p:ph type="title"/>
          </p:nvPr>
        </p:nvSpPr>
        <p:spPr>
          <a:prstGeom prst="rect">
            <a:avLst/>
          </a:prstGeom>
        </p:spPr>
        <p:txBody>
          <a:bodyPr/>
          <a:lstStyle/>
          <a:p>
            <a:pPr/>
            <a:r>
              <a:t>Visitor — Exercise Client (Test)</a:t>
            </a:r>
          </a:p>
        </p:txBody>
      </p:sp>
      <p:sp>
        <p:nvSpPr>
          <p:cNvPr id="412" name="DEFINE VARIABLE taxCalc AS TaxVisitor NO-UNDO.…"/>
          <p:cNvSpPr txBox="1"/>
          <p:nvPr>
            <p:ph type="body" idx="1"/>
          </p:nvPr>
        </p:nvSpPr>
        <p:spPr>
          <a:prstGeom prst="rect">
            <a:avLst/>
          </a:prstGeom>
        </p:spPr>
        <p:txBody>
          <a:bodyPr/>
          <a:lstStyle/>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taxCalc </a:t>
            </a:r>
            <a:r>
              <a:rPr>
                <a:solidFill>
                  <a:srgbClr val="931A68"/>
                </a:solidFill>
              </a:rPr>
              <a:t>AS</a:t>
            </a:r>
            <a:r>
              <a:t> TaxVisitor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prod1   </a:t>
            </a:r>
            <a:r>
              <a:rPr>
                <a:solidFill>
                  <a:srgbClr val="931A68"/>
                </a:solidFill>
              </a:rPr>
              <a:t>AS</a:t>
            </a:r>
            <a:r>
              <a:t> Product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prod2   </a:t>
            </a:r>
            <a:r>
              <a:rPr>
                <a:solidFill>
                  <a:srgbClr val="931A68"/>
                </a:solidFill>
              </a:rPr>
              <a:t>AS</a:t>
            </a:r>
            <a:r>
              <a:t> Product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prod3   </a:t>
            </a:r>
            <a:r>
              <a:rPr>
                <a:solidFill>
                  <a:srgbClr val="931A68"/>
                </a:solidFill>
              </a:rPr>
              <a:t>AS</a:t>
            </a:r>
            <a:r>
              <a:t> Product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total1  </a:t>
            </a:r>
            <a:r>
              <a:rPr>
                <a:solidFill>
                  <a:srgbClr val="931A68"/>
                </a:solidFill>
              </a:rPr>
              <a:t>AS</a:t>
            </a:r>
            <a:r>
              <a:t> </a:t>
            </a:r>
            <a:r>
              <a:rPr>
                <a:solidFill>
                  <a:srgbClr val="D9514A"/>
                </a:solidFill>
              </a:rPr>
              <a:t>DECIMAL</a:t>
            </a:r>
            <a:r>
              <a: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total2  </a:t>
            </a:r>
            <a:r>
              <a:rPr>
                <a:solidFill>
                  <a:srgbClr val="931A68"/>
                </a:solidFill>
              </a:rPr>
              <a:t>AS</a:t>
            </a:r>
            <a:r>
              <a:t> </a:t>
            </a:r>
            <a:r>
              <a:rPr>
                <a:solidFill>
                  <a:srgbClr val="D9514A"/>
                </a:solidFill>
              </a:rPr>
              <a:t>DECIMAL</a:t>
            </a:r>
            <a:r>
              <a: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r>
              <a:rPr>
                <a:solidFill>
                  <a:srgbClr val="931A68"/>
                </a:solidFill>
              </a:rPr>
              <a:t>DEFINE</a:t>
            </a:r>
            <a:r>
              <a:t> </a:t>
            </a:r>
            <a:r>
              <a:rPr>
                <a:solidFill>
                  <a:srgbClr val="931A68"/>
                </a:solidFill>
              </a:rPr>
              <a:t>VARIABLE</a:t>
            </a:r>
            <a:r>
              <a:t> total3  </a:t>
            </a:r>
            <a:r>
              <a:rPr>
                <a:solidFill>
                  <a:srgbClr val="931A68"/>
                </a:solidFill>
              </a:rPr>
              <a:t>AS</a:t>
            </a:r>
            <a:r>
              <a:t> </a:t>
            </a:r>
            <a:r>
              <a:rPr>
                <a:solidFill>
                  <a:srgbClr val="D9514A"/>
                </a:solidFill>
              </a:rPr>
              <a:t>DECIMAL</a:t>
            </a:r>
            <a:r>
              <a:t>    </a:t>
            </a:r>
            <a:r>
              <a:rPr>
                <a:solidFill>
                  <a:srgbClr val="931A68"/>
                </a:solidFill>
              </a:rPr>
              <a:t>NO-UNDO</a:t>
            </a:r>
            <a:r>
              <a:t>.</a:t>
            </a:r>
          </a:p>
          <a:p>
            <a:pPr marL="0" indent="0" defTabSz="457200">
              <a:spcBef>
                <a:spcPts val="0"/>
              </a:spcBef>
              <a:buClrTx/>
              <a:buSzTx/>
              <a:buNone/>
              <a:defRPr sz="1600">
                <a:latin typeface="Courier"/>
                <a:ea typeface="Courier"/>
                <a:cs typeface="Courier"/>
                <a:sym typeface="Courier"/>
              </a:defRPr>
            </a:pPr>
          </a:p>
          <a:p>
            <a:pPr marL="0" indent="0" defTabSz="457200">
              <a:spcBef>
                <a:spcPts val="0"/>
              </a:spcBef>
              <a:buClrTx/>
              <a:buSzTx/>
              <a:buNone/>
              <a:defRPr sz="1600">
                <a:solidFill>
                  <a:srgbClr val="931A68"/>
                </a:solidFill>
                <a:latin typeface="Courier"/>
                <a:ea typeface="Courier"/>
                <a:cs typeface="Courier"/>
                <a:sym typeface="Courier"/>
              </a:defRPr>
            </a:pPr>
            <a:r>
              <a:t>ASSIGN</a:t>
            </a:r>
            <a:endParaRPr>
              <a:solidFill>
                <a:srgbClr val="000000"/>
              </a:solidFill>
            </a:endParaRPr>
          </a:p>
          <a:p>
            <a:pPr marL="0" indent="0" defTabSz="457200">
              <a:spcBef>
                <a:spcPts val="0"/>
              </a:spcBef>
              <a:buClrTx/>
              <a:buSzTx/>
              <a:buNone/>
              <a:defRPr sz="1600">
                <a:latin typeface="Courier"/>
                <a:ea typeface="Courier"/>
                <a:cs typeface="Courier"/>
                <a:sym typeface="Courier"/>
              </a:defRPr>
            </a:pPr>
            <a:r>
              <a:t>    taxCalc = </a:t>
            </a:r>
            <a:r>
              <a:rPr>
                <a:solidFill>
                  <a:srgbClr val="931A68"/>
                </a:solidFill>
              </a:rPr>
              <a:t>NEW</a:t>
            </a:r>
            <a:r>
              <a:t> </a:t>
            </a:r>
            <a:r>
              <a:rPr b="1"/>
              <a:t>GATaxVisitor</a:t>
            </a:r>
            <a:r>
              <a:t>()</a:t>
            </a:r>
          </a:p>
          <a:p>
            <a:pPr marL="0" indent="0" defTabSz="457200">
              <a:spcBef>
                <a:spcPts val="0"/>
              </a:spcBef>
              <a:buClrTx/>
              <a:buSzTx/>
              <a:buNone/>
              <a:defRPr sz="1600">
                <a:latin typeface="Courier"/>
                <a:ea typeface="Courier"/>
                <a:cs typeface="Courier"/>
                <a:sym typeface="Courier"/>
              </a:defRPr>
            </a:pPr>
            <a:r>
              <a:t>    prod1   = </a:t>
            </a:r>
            <a:r>
              <a:rPr>
                <a:solidFill>
                  <a:srgbClr val="931A68"/>
                </a:solidFill>
              </a:rPr>
              <a:t>NEW</a:t>
            </a:r>
            <a:r>
              <a:t> Grocery(</a:t>
            </a:r>
            <a:r>
              <a:rPr>
                <a:solidFill>
                  <a:srgbClr val="3933FF"/>
                </a:solidFill>
              </a:rPr>
              <a:t>"Milk"</a:t>
            </a:r>
            <a:r>
              <a:t>,</a:t>
            </a:r>
            <a:r>
              <a:rPr>
                <a:solidFill>
                  <a:srgbClr val="3933FF"/>
                </a:solidFill>
              </a:rPr>
              <a:t>3</a:t>
            </a:r>
            <a:r>
              <a:t>,</a:t>
            </a:r>
            <a:r>
              <a:rPr>
                <a:solidFill>
                  <a:srgbClr val="3933FF"/>
                </a:solidFill>
              </a:rPr>
              <a:t>5</a:t>
            </a:r>
            <a:r>
              <a:t>)</a:t>
            </a:r>
          </a:p>
          <a:p>
            <a:pPr marL="0" indent="0" defTabSz="457200">
              <a:spcBef>
                <a:spcPts val="0"/>
              </a:spcBef>
              <a:buClrTx/>
              <a:buSzTx/>
              <a:buNone/>
              <a:defRPr sz="1600">
                <a:latin typeface="Courier"/>
                <a:ea typeface="Courier"/>
                <a:cs typeface="Courier"/>
                <a:sym typeface="Courier"/>
              </a:defRPr>
            </a:pPr>
            <a:r>
              <a:t>    prod2   = </a:t>
            </a:r>
            <a:r>
              <a:rPr>
                <a:solidFill>
                  <a:srgbClr val="931A68"/>
                </a:solidFill>
              </a:rPr>
              <a:t>NEW</a:t>
            </a:r>
            <a:r>
              <a:t> Appliance(</a:t>
            </a:r>
            <a:r>
              <a:rPr>
                <a:solidFill>
                  <a:srgbClr val="3933FF"/>
                </a:solidFill>
              </a:rPr>
              <a:t>"Refrigerator"</a:t>
            </a:r>
            <a:r>
              <a:t>,</a:t>
            </a:r>
            <a:r>
              <a:rPr>
                <a:solidFill>
                  <a:srgbClr val="3933FF"/>
                </a:solidFill>
              </a:rPr>
              <a:t>1</a:t>
            </a:r>
            <a:r>
              <a:t>,</a:t>
            </a:r>
            <a:r>
              <a:rPr>
                <a:solidFill>
                  <a:srgbClr val="3933FF"/>
                </a:solidFill>
              </a:rPr>
              <a:t>1500</a:t>
            </a:r>
            <a:r>
              <a:t>)</a:t>
            </a:r>
          </a:p>
          <a:p>
            <a:pPr marL="0" indent="0" defTabSz="457200">
              <a:spcBef>
                <a:spcPts val="0"/>
              </a:spcBef>
              <a:buClrTx/>
              <a:buSzTx/>
              <a:buNone/>
              <a:defRPr sz="1600">
                <a:latin typeface="Courier"/>
                <a:ea typeface="Courier"/>
                <a:cs typeface="Courier"/>
                <a:sym typeface="Courier"/>
              </a:defRPr>
            </a:pPr>
            <a:r>
              <a:t>    prod3   = </a:t>
            </a:r>
            <a:r>
              <a:rPr>
                <a:solidFill>
                  <a:srgbClr val="931A68"/>
                </a:solidFill>
              </a:rPr>
              <a:t>NEW</a:t>
            </a:r>
            <a:r>
              <a:t> Computer(</a:t>
            </a:r>
            <a:r>
              <a:rPr>
                <a:solidFill>
                  <a:srgbClr val="3933FF"/>
                </a:solidFill>
              </a:rPr>
              <a:t>"iMac"</a:t>
            </a:r>
            <a:r>
              <a:t>,</a:t>
            </a:r>
            <a:r>
              <a:rPr>
                <a:solidFill>
                  <a:srgbClr val="3933FF"/>
                </a:solidFill>
              </a:rPr>
              <a:t>1</a:t>
            </a:r>
            <a:r>
              <a:t>,</a:t>
            </a:r>
            <a:r>
              <a:rPr>
                <a:solidFill>
                  <a:srgbClr val="3933FF"/>
                </a:solidFill>
              </a:rPr>
              <a:t>1200</a:t>
            </a:r>
            <a:r>
              <a:t>)</a:t>
            </a:r>
          </a:p>
          <a:p>
            <a:pPr marL="0" indent="0" defTabSz="457200">
              <a:spcBef>
                <a:spcPts val="0"/>
              </a:spcBef>
              <a:buClrTx/>
              <a:buSzTx/>
              <a:buNone/>
              <a:defRPr sz="1600">
                <a:latin typeface="Courier"/>
                <a:ea typeface="Courier"/>
                <a:cs typeface="Courier"/>
                <a:sym typeface="Courier"/>
              </a:defRPr>
            </a:pPr>
            <a:r>
              <a:t>    total1  = prod1:accept(taxCalc)</a:t>
            </a:r>
          </a:p>
          <a:p>
            <a:pPr marL="0" indent="0" defTabSz="457200">
              <a:spcBef>
                <a:spcPts val="0"/>
              </a:spcBef>
              <a:buClrTx/>
              <a:buSzTx/>
              <a:buNone/>
              <a:defRPr sz="1600">
                <a:latin typeface="Courier"/>
                <a:ea typeface="Courier"/>
                <a:cs typeface="Courier"/>
                <a:sym typeface="Courier"/>
              </a:defRPr>
            </a:pPr>
            <a:r>
              <a:t>    total2  = prod2:accept(taxCalc)</a:t>
            </a:r>
          </a:p>
          <a:p>
            <a:pPr marL="0" indent="0" defTabSz="457200">
              <a:spcBef>
                <a:spcPts val="0"/>
              </a:spcBef>
              <a:buClrTx/>
              <a:buSzTx/>
              <a:buNone/>
              <a:defRPr sz="1600">
                <a:latin typeface="Courier"/>
                <a:ea typeface="Courier"/>
                <a:cs typeface="Courier"/>
                <a:sym typeface="Courier"/>
              </a:defRPr>
            </a:pPr>
            <a:r>
              <a:t>    total3  = prod3:accept(taxCalc).</a:t>
            </a:r>
          </a:p>
          <a:p>
            <a:pPr marL="0" indent="0" defTabSz="457200">
              <a:spcBef>
                <a:spcPts val="0"/>
              </a:spcBef>
              <a:buClrTx/>
              <a:buSzTx/>
              <a:buNone/>
              <a:defRPr sz="1600">
                <a:latin typeface="Courier"/>
                <a:ea typeface="Courier"/>
                <a:cs typeface="Courier"/>
                <a:sym typeface="Courier"/>
              </a:defRPr>
            </a:pPr>
          </a:p>
          <a:p>
            <a:pPr marL="0" indent="0" defTabSz="457200">
              <a:spcBef>
                <a:spcPts val="0"/>
              </a:spcBef>
              <a:buClrTx/>
              <a:buSzTx/>
              <a:buNone/>
              <a:defRPr sz="1600">
                <a:latin typeface="Courier"/>
                <a:ea typeface="Courier"/>
                <a:cs typeface="Courier"/>
                <a:sym typeface="Courier"/>
              </a:defRPr>
            </a:pPr>
            <a:r>
              <a:rPr>
                <a:solidFill>
                  <a:srgbClr val="931A68"/>
                </a:solidFill>
              </a:rPr>
              <a:t>MESSAGE</a:t>
            </a:r>
            <a:r>
              <a:t> prod1:productName </a:t>
            </a:r>
            <a:r>
              <a:rPr>
                <a:solidFill>
                  <a:srgbClr val="931A68"/>
                </a:solidFill>
              </a:rPr>
              <a:t>STRING</a:t>
            </a:r>
            <a:r>
              <a:t>(total1,</a:t>
            </a:r>
            <a:r>
              <a:rPr>
                <a:solidFill>
                  <a:srgbClr val="3933FF"/>
                </a:solidFill>
              </a:rPr>
              <a:t>"$&gt;&gt;&gt;,&gt;&gt;9.99"</a:t>
            </a:r>
            <a:r>
              <a:t>) </a:t>
            </a:r>
            <a:r>
              <a:rPr>
                <a:solidFill>
                  <a:srgbClr val="931A68"/>
                </a:solidFill>
              </a:rPr>
              <a:t>VIEW-AS</a:t>
            </a:r>
            <a:r>
              <a:t> </a:t>
            </a:r>
            <a:r>
              <a:rPr>
                <a:solidFill>
                  <a:srgbClr val="931A68"/>
                </a:solidFill>
              </a:rPr>
              <a:t>ALERT-BOX</a:t>
            </a:r>
            <a:r>
              <a:t>.</a:t>
            </a:r>
          </a:p>
          <a:p>
            <a:pPr marL="0" indent="0" defTabSz="457200">
              <a:spcBef>
                <a:spcPts val="0"/>
              </a:spcBef>
              <a:buClrTx/>
              <a:buSzTx/>
              <a:buNone/>
              <a:defRPr sz="1600">
                <a:latin typeface="Courier"/>
                <a:ea typeface="Courier"/>
                <a:cs typeface="Courier"/>
                <a:sym typeface="Courier"/>
              </a:defRPr>
            </a:pPr>
            <a:r>
              <a:rPr>
                <a:solidFill>
                  <a:srgbClr val="931A68"/>
                </a:solidFill>
              </a:rPr>
              <a:t>MESSAGE</a:t>
            </a:r>
            <a:r>
              <a:t> prod2:productName </a:t>
            </a:r>
            <a:r>
              <a:rPr>
                <a:solidFill>
                  <a:srgbClr val="931A68"/>
                </a:solidFill>
              </a:rPr>
              <a:t>STRING</a:t>
            </a:r>
            <a:r>
              <a:t>(total2,</a:t>
            </a:r>
            <a:r>
              <a:rPr>
                <a:solidFill>
                  <a:srgbClr val="3933FF"/>
                </a:solidFill>
              </a:rPr>
              <a:t>"$&gt;&gt;&gt;,&gt;&gt;9.99"</a:t>
            </a:r>
            <a:r>
              <a:t>) </a:t>
            </a:r>
            <a:r>
              <a:rPr>
                <a:solidFill>
                  <a:srgbClr val="931A68"/>
                </a:solidFill>
              </a:rPr>
              <a:t>VIEW-AS</a:t>
            </a:r>
            <a:r>
              <a:t> </a:t>
            </a:r>
            <a:r>
              <a:rPr>
                <a:solidFill>
                  <a:srgbClr val="931A68"/>
                </a:solidFill>
              </a:rPr>
              <a:t>ALERT-BOX</a:t>
            </a:r>
            <a:r>
              <a:t>.</a:t>
            </a:r>
          </a:p>
          <a:p>
            <a:pPr marL="0" indent="0" defTabSz="457200">
              <a:spcBef>
                <a:spcPts val="0"/>
              </a:spcBef>
              <a:buClrTx/>
              <a:buSzTx/>
              <a:buNone/>
              <a:defRPr sz="1600">
                <a:latin typeface="Courier"/>
                <a:ea typeface="Courier"/>
                <a:cs typeface="Courier"/>
                <a:sym typeface="Courier"/>
              </a:defRPr>
            </a:pPr>
            <a:r>
              <a:rPr>
                <a:solidFill>
                  <a:srgbClr val="931A68"/>
                </a:solidFill>
              </a:rPr>
              <a:t>MESSAGE</a:t>
            </a:r>
            <a:r>
              <a:t> prod3:productName </a:t>
            </a:r>
            <a:r>
              <a:rPr>
                <a:solidFill>
                  <a:srgbClr val="931A68"/>
                </a:solidFill>
              </a:rPr>
              <a:t>STRING</a:t>
            </a:r>
            <a:r>
              <a:t>(total3,</a:t>
            </a:r>
            <a:r>
              <a:rPr>
                <a:solidFill>
                  <a:srgbClr val="3933FF"/>
                </a:solidFill>
              </a:rPr>
              <a:t>"$&gt;&gt;&gt;,&gt;&gt;9.99"</a:t>
            </a:r>
            <a:r>
              <a:t>) </a:t>
            </a:r>
            <a:r>
              <a:rPr>
                <a:solidFill>
                  <a:srgbClr val="931A68"/>
                </a:solidFill>
              </a:rPr>
              <a:t>VIEW-AS</a:t>
            </a:r>
            <a:r>
              <a:t> </a:t>
            </a:r>
            <a:r>
              <a:rPr>
                <a:solidFill>
                  <a:srgbClr val="931A68"/>
                </a:solidFill>
              </a:rPr>
              <a:t>ALERT-BOX</a:t>
            </a:r>
            <a:r>
              <a:t>.</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Rectangle 6"/>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5" name="Rectangle 2"/>
          <p:cNvSpPr txBox="1"/>
          <p:nvPr>
            <p:ph type="title"/>
          </p:nvPr>
        </p:nvSpPr>
        <p:spPr>
          <a:xfrm>
            <a:off x="616816" y="367496"/>
            <a:ext cx="10801181" cy="430889"/>
          </a:xfrm>
          <a:prstGeom prst="rect">
            <a:avLst/>
          </a:prstGeom>
        </p:spPr>
        <p:txBody>
          <a:bodyPr/>
          <a:lstStyle/>
          <a:p>
            <a:pPr/>
            <a:r>
              <a:t>Progress OpenEdge resources</a:t>
            </a:r>
          </a:p>
        </p:txBody>
      </p:sp>
      <p:sp>
        <p:nvSpPr>
          <p:cNvPr id="416" name="Content Placeholder 3"/>
          <p:cNvSpPr txBox="1"/>
          <p:nvPr>
            <p:ph type="body" idx="1"/>
          </p:nvPr>
        </p:nvSpPr>
        <p:spPr>
          <a:xfrm>
            <a:off x="455247" y="1196811"/>
            <a:ext cx="11471710" cy="5661190"/>
          </a:xfrm>
          <a:prstGeom prst="rect">
            <a:avLst/>
          </a:prstGeom>
        </p:spPr>
        <p:txBody>
          <a:bodyPr/>
          <a:lstStyle/>
          <a:p>
            <a:pPr>
              <a:defRPr b="1"/>
            </a:pPr>
            <a:r>
              <a:t>Web site</a:t>
            </a:r>
          </a:p>
          <a:p>
            <a:pPr lvl="1" marL="0" indent="400050">
              <a:buSzTx/>
              <a:buFont typeface="Wingdings"/>
              <a:buNone/>
              <a:defRPr>
                <a:solidFill>
                  <a:srgbClr val="0000FF"/>
                </a:solidFill>
              </a:defRPr>
            </a:pPr>
            <a:r>
              <a:rPr u="sng">
                <a:uFill>
                  <a:solidFill>
                    <a:srgbClr val="0000FF"/>
                  </a:solidFill>
                </a:uFill>
                <a:hlinkClick r:id="rId2" invalidUrl="" action="" tgtFrame="" tooltip="" history="1" highlightClick="0" endSnd="0"/>
              </a:rPr>
              <a:t>https://www.progress.com/openedge</a:t>
            </a:r>
          </a:p>
          <a:p>
            <a:pPr>
              <a:defRPr b="1"/>
            </a:pPr>
            <a:r>
              <a:t>YouTube channel</a:t>
            </a:r>
          </a:p>
          <a:p>
            <a:pPr lvl="1" marL="0" indent="400050">
              <a:buSzTx/>
              <a:buFont typeface="Wingdings"/>
              <a:buNone/>
            </a:pPr>
            <a:r>
              <a:rPr u="sng">
                <a:solidFill>
                  <a:srgbClr val="0000FF"/>
                </a:solidFill>
                <a:uFill>
                  <a:solidFill>
                    <a:srgbClr val="0000FF"/>
                  </a:solidFill>
                </a:uFill>
                <a:hlinkClick r:id="rId3" invalidUrl="" action="" tgtFrame="" tooltip="" history="1" highlightClick="0" endSnd="0"/>
              </a:rPr>
              <a:t>https://www.youtube.com/channel/UCNxy1VY73tYJ7o_R25HjohQ/playlists?shelf_id=10&amp;view=50&amp;sort=dd</a:t>
            </a:r>
          </a:p>
          <a:p>
            <a:pPr>
              <a:defRPr b="1"/>
            </a:pPr>
            <a:r>
              <a:t>Documentation</a:t>
            </a:r>
          </a:p>
          <a:p>
            <a:pPr marL="0" indent="407987">
              <a:buSzTx/>
              <a:buFont typeface="Wingdings"/>
              <a:buNone/>
            </a:pPr>
            <a:r>
              <a:rPr u="sng">
                <a:solidFill>
                  <a:srgbClr val="0000FF"/>
                </a:solidFill>
                <a:uFill>
                  <a:solidFill>
                    <a:srgbClr val="0000FF"/>
                  </a:solidFill>
                </a:uFill>
                <a:hlinkClick r:id="rId4" invalidUrl="" action="" tgtFrame="" tooltip="" history="1" highlightClick="0" endSnd="0"/>
              </a:rPr>
              <a:t>http://documentation.progress.com/output/ua/OpenEdge_latest/</a:t>
            </a:r>
            <a:r>
              <a:t> </a:t>
            </a:r>
          </a:p>
          <a:p>
            <a:pPr>
              <a:defRPr b="1"/>
            </a:pPr>
            <a:r>
              <a:t>Technical support and knowledge base</a:t>
            </a:r>
          </a:p>
          <a:p>
            <a:pPr lvl="1" marL="0" indent="400050">
              <a:buSzTx/>
              <a:buFont typeface="Wingdings"/>
              <a:buNone/>
            </a:pPr>
            <a:r>
              <a:rPr u="sng">
                <a:solidFill>
                  <a:srgbClr val="0000FF"/>
                </a:solidFill>
                <a:uFill>
                  <a:solidFill>
                    <a:srgbClr val="0000FF"/>
                  </a:solidFill>
                </a:uFill>
                <a:hlinkClick r:id="rId5" invalidUrl="" action="" tgtFrame="" tooltip="" history="1" highlightClick="0" endSnd="0"/>
              </a:rPr>
              <a:t>https://www.progress.com/support/reference-guide</a:t>
            </a:r>
          </a:p>
          <a:p>
            <a:pPr>
              <a:defRPr b="1"/>
            </a:pPr>
            <a:r>
              <a:t>Developer community</a:t>
            </a:r>
          </a:p>
          <a:p>
            <a:pPr marL="3175" indent="336550">
              <a:buSzTx/>
              <a:buFont typeface="Wingdings"/>
              <a:buNone/>
            </a:pPr>
            <a:r>
              <a:rPr u="sng">
                <a:solidFill>
                  <a:srgbClr val="0000FF"/>
                </a:solidFill>
                <a:uFill>
                  <a:solidFill>
                    <a:srgbClr val="0000FF"/>
                  </a:solidFill>
                </a:uFill>
                <a:hlinkClick r:id="rId6" invalidUrl="" action="" tgtFrame="" tooltip="" history="1" highlightClick="0" endSnd="0"/>
              </a:rPr>
              <a:t> https://community.progress.com</a:t>
            </a:r>
          </a:p>
          <a:p>
            <a:pPr>
              <a:defRPr b="1"/>
            </a:pPr>
            <a:r>
              <a:t>Progress eLearning community</a:t>
            </a:r>
          </a:p>
          <a:p>
            <a:pPr marL="3175" indent="336550">
              <a:buSzTx/>
              <a:buFont typeface="Wingdings"/>
              <a:buNone/>
            </a:pPr>
            <a:r>
              <a:t> </a:t>
            </a:r>
            <a:r>
              <a:rPr u="sng">
                <a:solidFill>
                  <a:srgbClr val="0000FF"/>
                </a:solidFill>
                <a:uFill>
                  <a:solidFill>
                    <a:srgbClr val="0000FF"/>
                  </a:solidFill>
                </a:uFill>
                <a:hlinkClick r:id="rId7" invalidUrl="" action="" tgtFrame="" tooltip="" history="1" highlightClick="0" endSnd="0"/>
              </a:rPr>
              <a:t>https://wbt.progress.com</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Slide Number"/>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Agenda"/>
          <p:cNvSpPr txBox="1"/>
          <p:nvPr>
            <p:ph type="title"/>
          </p:nvPr>
        </p:nvSpPr>
        <p:spPr>
          <a:prstGeom prst="rect">
            <a:avLst/>
          </a:prstGeom>
        </p:spPr>
        <p:txBody>
          <a:bodyPr/>
          <a:lstStyle/>
          <a:p>
            <a:pPr/>
            <a:r>
              <a:t>Agenda</a:t>
            </a:r>
          </a:p>
        </p:txBody>
      </p:sp>
      <p:sp>
        <p:nvSpPr>
          <p:cNvPr id="155" name="Key Object Oriented Concepts…"/>
          <p:cNvSpPr txBox="1"/>
          <p:nvPr>
            <p:ph type="body" idx="1"/>
          </p:nvPr>
        </p:nvSpPr>
        <p:spPr>
          <a:prstGeom prst="rect">
            <a:avLst/>
          </a:prstGeom>
        </p:spPr>
        <p:txBody>
          <a:bodyPr/>
          <a:lstStyle/>
          <a:p>
            <a:pPr/>
            <a:r>
              <a:t>Key Object Oriented Concepts</a:t>
            </a:r>
          </a:p>
          <a:p>
            <a:pPr/>
            <a:r>
              <a:t>Why Design Patterns?</a:t>
            </a:r>
          </a:p>
          <a:p>
            <a:pPr/>
            <a:r>
              <a:t>Creational Patterns</a:t>
            </a:r>
          </a:p>
          <a:p>
            <a:pPr/>
            <a:r>
              <a:t>Structural Patterns</a:t>
            </a:r>
          </a:p>
          <a:p>
            <a:pPr/>
            <a:r>
              <a:t>Behavioral Patterns</a:t>
            </a:r>
          </a:p>
        </p:txBody>
      </p:sp>
    </p:spTree>
  </p:cSld>
  <p:clrMapOvr>
    <a:masterClrMapping/>
  </p:clrMapOvr>
  <mc:AlternateContent xmlns:mc="http://schemas.openxmlformats.org/markup-compatibility/2006">
    <mc:Choice xmlns:p14="http://schemas.microsoft.com/office/powerpoint/2010/main" Requires="p14">
      <p:transition spd="med" advClick="1" p14:dur="1000">
        <p:wipe dir="r"/>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lide Number"/>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8" name="Key Object Oriented Concepts"/>
          <p:cNvSpPr txBox="1"/>
          <p:nvPr>
            <p:ph type="title"/>
          </p:nvPr>
        </p:nvSpPr>
        <p:spPr>
          <a:prstGeom prst="rect">
            <a:avLst/>
          </a:prstGeom>
        </p:spPr>
        <p:txBody>
          <a:bodyPr/>
          <a:lstStyle/>
          <a:p>
            <a:pPr/>
            <a:r>
              <a:t>Key Object Oriented Concepts</a:t>
            </a:r>
          </a:p>
        </p:txBody>
      </p:sp>
      <p:sp>
        <p:nvSpPr>
          <p:cNvPr id="159" name="Classes, Subclasses, Types and Subtypes…"/>
          <p:cNvSpPr txBox="1"/>
          <p:nvPr>
            <p:ph type="body" idx="1"/>
          </p:nvPr>
        </p:nvSpPr>
        <p:spPr>
          <a:prstGeom prst="rect">
            <a:avLst/>
          </a:prstGeom>
        </p:spPr>
        <p:txBody>
          <a:bodyPr/>
          <a:lstStyle/>
          <a:p>
            <a:pPr/>
            <a:r>
              <a:t>Classes, Subclasses, Types and Subtypes</a:t>
            </a:r>
          </a:p>
          <a:p>
            <a:pPr/>
            <a:r>
              <a:t>Interfaces, Abstract and Concrete Classes</a:t>
            </a:r>
          </a:p>
          <a:p>
            <a:pPr/>
            <a:r>
              <a:t>Abstraction and Implementation</a:t>
            </a:r>
          </a:p>
          <a:p>
            <a:pPr/>
            <a:r>
              <a:t>Inheritance and Composition</a:t>
            </a:r>
          </a:p>
          <a:p>
            <a:pPr/>
            <a:r>
              <a:t>Encapsulation: members can be private, protected, public, static</a:t>
            </a:r>
          </a:p>
          <a:p>
            <a:pPr/>
            <a:r>
              <a:t>Dynamic Binding and Polymorphism (LSP)</a:t>
            </a:r>
          </a:p>
          <a:p>
            <a:pPr/>
            <a:r>
              <a:t>S &lt;: T</a:t>
            </a:r>
          </a:p>
          <a:p>
            <a:pPr/>
            <a:r>
              <a:t>Object Oriented Design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lide Number"/>
          <p:cNvSpPr txBox="1"/>
          <p:nvPr>
            <p:ph type="sldNum" sz="quarter" idx="2"/>
          </p:nvPr>
        </p:nvSpPr>
        <p:spPr>
          <a:xfrm>
            <a:off x="10003832" y="6590504"/>
            <a:ext cx="127001" cy="13554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4" name="What Are Design Patterns?"/>
          <p:cNvSpPr txBox="1"/>
          <p:nvPr>
            <p:ph type="title"/>
          </p:nvPr>
        </p:nvSpPr>
        <p:spPr>
          <a:prstGeom prst="rect">
            <a:avLst/>
          </a:prstGeom>
        </p:spPr>
        <p:txBody>
          <a:bodyPr/>
          <a:lstStyle/>
          <a:p>
            <a:pPr/>
            <a:r>
              <a:t>What Are Design Patterns?</a:t>
            </a:r>
          </a:p>
        </p:txBody>
      </p:sp>
      <p:sp>
        <p:nvSpPr>
          <p:cNvPr id="165" name="Proven ways of designing and developing object oriented applications so that they become highly reusable and flexible…"/>
          <p:cNvSpPr txBox="1"/>
          <p:nvPr>
            <p:ph type="body" idx="1"/>
          </p:nvPr>
        </p:nvSpPr>
        <p:spPr>
          <a:prstGeom prst="rect">
            <a:avLst/>
          </a:prstGeom>
        </p:spPr>
        <p:txBody>
          <a:bodyPr/>
          <a:lstStyle/>
          <a:p>
            <a:pPr/>
            <a:r>
              <a:t>Proven ways of designing and developing object oriented applications so that they become highly reusable and flexible</a:t>
            </a:r>
          </a:p>
          <a:p>
            <a:pPr/>
            <a:r>
              <a:t>Based on design principles they favor composition over inheritance, try to maximize OCP, SRP and all the others</a:t>
            </a:r>
          </a:p>
          <a:p>
            <a:pPr/>
            <a:r>
              <a:t>Made possible mostly since S &lt;: T</a:t>
            </a:r>
          </a:p>
          <a:p>
            <a:pPr/>
            <a:r>
              <a:t>Class patterns vs. object patterns</a:t>
            </a:r>
          </a:p>
          <a:p>
            <a:pPr lvl="1" marL="800100" indent="-342900">
              <a:buChar char="▪"/>
            </a:pPr>
            <a:r>
              <a:t>Class patterns use inheritance</a:t>
            </a:r>
          </a:p>
          <a:p>
            <a:pPr lvl="1" marL="800100" indent="-342900">
              <a:buChar char="▪"/>
            </a:pPr>
            <a:r>
              <a:t>Object patterns rely on composition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EDU template Jan 2014">
  <a:themeElements>
    <a:clrScheme name="EDU template Jan 2014">
      <a:dk1>
        <a:srgbClr val="000000"/>
      </a:dk1>
      <a:lt1>
        <a:srgbClr val="FFFFFF"/>
      </a:lt1>
      <a:dk2>
        <a:srgbClr val="A7A7A7"/>
      </a:dk2>
      <a:lt2>
        <a:srgbClr val="535353"/>
      </a:lt2>
      <a:accent1>
        <a:srgbClr val="FF4E00"/>
      </a:accent1>
      <a:accent2>
        <a:srgbClr val="24A382"/>
      </a:accent2>
      <a:accent3>
        <a:srgbClr val="0072B7"/>
      </a:accent3>
      <a:accent4>
        <a:srgbClr val="C1282D"/>
      </a:accent4>
      <a:accent5>
        <a:srgbClr val="FCDB3F"/>
      </a:accent5>
      <a:accent6>
        <a:srgbClr val="58595B"/>
      </a:accent6>
      <a:hlink>
        <a:srgbClr val="0000FF"/>
      </a:hlink>
      <a:folHlink>
        <a:srgbClr val="FF00FF"/>
      </a:folHlink>
    </a:clrScheme>
    <a:fontScheme name="EDU template Jan 2014">
      <a:majorFont>
        <a:latin typeface="Helvetica"/>
        <a:ea typeface="Helvetica"/>
        <a:cs typeface="Helvetica"/>
      </a:majorFont>
      <a:minorFont>
        <a:latin typeface="Arial"/>
        <a:ea typeface="Arial"/>
        <a:cs typeface="Arial"/>
      </a:minorFont>
    </a:fontScheme>
    <a:fmtScheme name="EDU template Jan 201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DU template Jan 2014">
  <a:themeElements>
    <a:clrScheme name="EDU template Jan 2014">
      <a:dk1>
        <a:srgbClr val="000000"/>
      </a:dk1>
      <a:lt1>
        <a:srgbClr val="FFFFFF"/>
      </a:lt1>
      <a:dk2>
        <a:srgbClr val="A7A7A7"/>
      </a:dk2>
      <a:lt2>
        <a:srgbClr val="535353"/>
      </a:lt2>
      <a:accent1>
        <a:srgbClr val="FF4E00"/>
      </a:accent1>
      <a:accent2>
        <a:srgbClr val="24A382"/>
      </a:accent2>
      <a:accent3>
        <a:srgbClr val="0072B7"/>
      </a:accent3>
      <a:accent4>
        <a:srgbClr val="C1282D"/>
      </a:accent4>
      <a:accent5>
        <a:srgbClr val="FCDB3F"/>
      </a:accent5>
      <a:accent6>
        <a:srgbClr val="58595B"/>
      </a:accent6>
      <a:hlink>
        <a:srgbClr val="0000FF"/>
      </a:hlink>
      <a:folHlink>
        <a:srgbClr val="FF00FF"/>
      </a:folHlink>
    </a:clrScheme>
    <a:fontScheme name="EDU template Jan 2014">
      <a:majorFont>
        <a:latin typeface="Helvetica"/>
        <a:ea typeface="Helvetica"/>
        <a:cs typeface="Helvetica"/>
      </a:majorFont>
      <a:minorFont>
        <a:latin typeface="Arial"/>
        <a:ea typeface="Arial"/>
        <a:cs typeface="Arial"/>
      </a:minorFont>
    </a:fontScheme>
    <a:fmtScheme name="EDU template Jan 201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ctr" upright="0">
        <a:spAutoFit/>
      </a:bodyPr>
      <a:lstStyle>
        <a:defPPr marL="0" marR="0" indent="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ctr" defTabSz="914400" rtl="0" fontAlgn="auto" latinLnBrk="0" hangingPunct="0">
          <a:lnSpc>
            <a:spcPct val="100000"/>
          </a:lnSpc>
          <a:spcBef>
            <a:spcPts val="1400"/>
          </a:spcBef>
          <a:spcAft>
            <a:spcPts val="0"/>
          </a:spcAft>
          <a:buClrTx/>
          <a:buSzTx/>
          <a:buFontTx/>
          <a:buNone/>
          <a:tabLst/>
          <a:defRPr b="0" baseline="0" cap="none" i="1" spc="0" strike="noStrike" sz="2400" u="none" kumimoji="0" normalizeH="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